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notesMasterIdLst>
    <p:notesMasterId r:id="rId32"/>
  </p:notesMasterIdLst>
  <p:sldIdLst>
    <p:sldId id="256" r:id="rId2"/>
    <p:sldId id="267" r:id="rId3"/>
    <p:sldId id="261" r:id="rId4"/>
    <p:sldId id="262" r:id="rId5"/>
    <p:sldId id="289" r:id="rId6"/>
    <p:sldId id="269" r:id="rId7"/>
    <p:sldId id="288" r:id="rId8"/>
    <p:sldId id="286" r:id="rId9"/>
    <p:sldId id="263" r:id="rId10"/>
    <p:sldId id="264" r:id="rId11"/>
    <p:sldId id="265" r:id="rId12"/>
    <p:sldId id="268" r:id="rId13"/>
    <p:sldId id="270" r:id="rId14"/>
    <p:sldId id="271" r:id="rId15"/>
    <p:sldId id="290" r:id="rId16"/>
    <p:sldId id="272" r:id="rId17"/>
    <p:sldId id="273" r:id="rId18"/>
    <p:sldId id="274" r:id="rId19"/>
    <p:sldId id="275" r:id="rId20"/>
    <p:sldId id="276" r:id="rId21"/>
    <p:sldId id="291" r:id="rId22"/>
    <p:sldId id="277" r:id="rId23"/>
    <p:sldId id="281" r:id="rId24"/>
    <p:sldId id="278" r:id="rId25"/>
    <p:sldId id="279" r:id="rId26"/>
    <p:sldId id="280"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7"/>
    <p:restoredTop sz="50000"/>
  </p:normalViewPr>
  <p:slideViewPr>
    <p:cSldViewPr snapToGrid="0" snapToObjects="1">
      <p:cViewPr varScale="1">
        <p:scale>
          <a:sx n="35" d="100"/>
          <a:sy n="35" d="100"/>
        </p:scale>
        <p:origin x="4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72A3A-91DD-D346-BBE5-00C49BEE7AD1}" type="datetimeFigureOut">
              <a:rPr lang="tr-TR" smtClean="0"/>
              <a:t>02.10.2018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DCC76-0FF9-734E-8122-2D69A892AB38}" type="slidenum">
              <a:rPr lang="tr-TR" smtClean="0"/>
              <a:t>‹#›</a:t>
            </a:fld>
            <a:endParaRPr lang="tr-TR"/>
          </a:p>
        </p:txBody>
      </p:sp>
    </p:spTree>
    <p:extLst>
      <p:ext uri="{BB962C8B-B14F-4D97-AF65-F5344CB8AC3E}">
        <p14:creationId xmlns:p14="http://schemas.microsoft.com/office/powerpoint/2010/main" val="1643424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Ana metin stillerini düzenlemek için tıklatın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Açıklama Yazı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smtClean="0"/>
              <a:t>Asıl başlık stili için tıklatın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8" name="Date Placeholder 7"/>
          <p:cNvSpPr>
            <a:spLocks noGrp="1"/>
          </p:cNvSpPr>
          <p:nvPr>
            <p:ph type="dt" sz="half" idx="10"/>
          </p:nvPr>
        </p:nvSpPr>
        <p:spPr/>
        <p:txBody>
          <a:bodyPr/>
          <a:lstStyle/>
          <a:p>
            <a:fld id="{1CF131DD-A141-4471-BCF9-C6073EDD7E20}" type="datetimeFigureOut">
              <a:rPr lang="en-US" dirty="0"/>
              <a:t>10/2/2018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çıklama Yazı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Resmi yer tutucuya sürükleyin veya eklemek için simgeyi tıklatın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sz="3600" b="1" dirty="0" smtClean="0">
                <a:latin typeface="Times New Roman" charset="0"/>
                <a:ea typeface="Times New Roman" charset="0"/>
                <a:cs typeface="Times New Roman" charset="0"/>
              </a:rPr>
              <a:t>Sınıf yönetiminde etkililik</a:t>
            </a:r>
            <a:br>
              <a:rPr lang="tr-TR" sz="3600" b="1" dirty="0" smtClean="0">
                <a:latin typeface="Times New Roman" charset="0"/>
                <a:ea typeface="Times New Roman" charset="0"/>
                <a:cs typeface="Times New Roman" charset="0"/>
              </a:rPr>
            </a:br>
            <a:r>
              <a:rPr lang="tr-TR" sz="3600" b="1" dirty="0">
                <a:latin typeface="Times New Roman" charset="0"/>
                <a:ea typeface="Times New Roman" charset="0"/>
                <a:cs typeface="Times New Roman" charset="0"/>
              </a:rPr>
              <a:t/>
            </a:r>
            <a:br>
              <a:rPr lang="tr-TR" sz="3600" b="1" dirty="0">
                <a:latin typeface="Times New Roman" charset="0"/>
                <a:ea typeface="Times New Roman" charset="0"/>
                <a:cs typeface="Times New Roman" charset="0"/>
              </a:rPr>
            </a:br>
            <a:r>
              <a:rPr lang="tr-TR" sz="3600" b="1" dirty="0" smtClean="0">
                <a:latin typeface="Times New Roman" charset="0"/>
                <a:ea typeface="Times New Roman" charset="0"/>
                <a:cs typeface="Times New Roman" charset="0"/>
              </a:rPr>
              <a:t/>
            </a:r>
            <a:br>
              <a:rPr lang="tr-TR" sz="3600" b="1" dirty="0" smtClean="0">
                <a:latin typeface="Times New Roman" charset="0"/>
                <a:ea typeface="Times New Roman" charset="0"/>
                <a:cs typeface="Times New Roman" charset="0"/>
              </a:rPr>
            </a:br>
            <a:r>
              <a:rPr lang="tr-TR" sz="3600" b="1" dirty="0" smtClean="0">
                <a:latin typeface="Times New Roman" charset="0"/>
                <a:ea typeface="Times New Roman" charset="0"/>
                <a:cs typeface="Times New Roman" charset="0"/>
              </a:rPr>
              <a:t> sınıfın öğretim ortamı</a:t>
            </a:r>
            <a:endParaRPr lang="tr-TR" sz="3600" b="1"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38136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28017"/>
            <a:ext cx="10058400" cy="1128409"/>
          </a:xfrm>
        </p:spPr>
        <p:txBody>
          <a:bodyPr/>
          <a:lstStyle/>
          <a:p>
            <a:r>
              <a:rPr lang="en-US" dirty="0" err="1" smtClean="0"/>
              <a:t>Sınıf</a:t>
            </a:r>
            <a:r>
              <a:rPr lang="en-US" dirty="0" smtClean="0"/>
              <a:t> </a:t>
            </a:r>
            <a:r>
              <a:rPr lang="en-US" dirty="0" err="1"/>
              <a:t>Y</a:t>
            </a:r>
            <a:r>
              <a:rPr lang="en-US" dirty="0" err="1" smtClean="0"/>
              <a:t>önetiminde</a:t>
            </a:r>
            <a:r>
              <a:rPr lang="en-US" dirty="0" smtClean="0"/>
              <a:t> </a:t>
            </a:r>
            <a:r>
              <a:rPr lang="en-US" dirty="0" err="1"/>
              <a:t>E</a:t>
            </a:r>
            <a:r>
              <a:rPr lang="en-US" dirty="0" err="1" smtClean="0"/>
              <a:t>tkililik</a:t>
            </a:r>
            <a:endParaRPr lang="en-US" dirty="0"/>
          </a:p>
        </p:txBody>
      </p:sp>
      <p:sp>
        <p:nvSpPr>
          <p:cNvPr id="3" name="Content Placeholder 2"/>
          <p:cNvSpPr>
            <a:spLocks noGrp="1"/>
          </p:cNvSpPr>
          <p:nvPr>
            <p:ph idx="1"/>
          </p:nvPr>
        </p:nvSpPr>
        <p:spPr>
          <a:xfrm>
            <a:off x="1066800" y="1556425"/>
            <a:ext cx="10058400" cy="4824920"/>
          </a:xfrm>
        </p:spPr>
        <p:txBody>
          <a:bodyPr>
            <a:noAutofit/>
          </a:bodyPr>
          <a:lstStyle/>
          <a:p>
            <a:r>
              <a:rPr lang="tr-TR" sz="3600" dirty="0"/>
              <a:t>Sınıf </a:t>
            </a:r>
            <a:r>
              <a:rPr lang="tr-TR" sz="3600" dirty="0" smtClean="0"/>
              <a:t>yönetimi, </a:t>
            </a:r>
            <a:r>
              <a:rPr lang="tr-TR" sz="3600" dirty="0"/>
              <a:t>öğrencileri kontrolden çok, eğitimin kalite ve sürekliliğini sağlamaya yönelik </a:t>
            </a:r>
            <a:r>
              <a:rPr lang="tr-TR" sz="3600" dirty="0" smtClean="0"/>
              <a:t>olmalıdır.</a:t>
            </a:r>
          </a:p>
          <a:p>
            <a:r>
              <a:rPr lang="tr-TR" sz="3600" dirty="0" smtClean="0"/>
              <a:t>İyi </a:t>
            </a:r>
            <a:r>
              <a:rPr lang="tr-TR" sz="3600" dirty="0"/>
              <a:t>bir sınıf yönetimi, iyi bir öğretime bağımlıdır. Bu anlamda sınıf yönetimi araç, kaliteli bir eğitim amaçtır. </a:t>
            </a:r>
          </a:p>
          <a:p>
            <a:r>
              <a:rPr lang="tr-TR" sz="3600" dirty="0"/>
              <a:t>Öğrenci başarısının değişkenlerinden biri, belki </a:t>
            </a:r>
            <a:r>
              <a:rPr lang="tr-TR" sz="3600" dirty="0" err="1"/>
              <a:t>başlıcası</a:t>
            </a:r>
            <a:r>
              <a:rPr lang="tr-TR" sz="3600" dirty="0"/>
              <a:t> sınıf </a:t>
            </a:r>
            <a:r>
              <a:rPr lang="tr-TR" sz="3600" dirty="0" smtClean="0"/>
              <a:t>yönetimidir.</a:t>
            </a:r>
            <a:endParaRPr lang="en-US" sz="3600" dirty="0"/>
          </a:p>
        </p:txBody>
      </p:sp>
    </p:spTree>
    <p:extLst>
      <p:ext uri="{BB962C8B-B14F-4D97-AF65-F5344CB8AC3E}">
        <p14:creationId xmlns:p14="http://schemas.microsoft.com/office/powerpoint/2010/main" val="212057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486383"/>
            <a:ext cx="10058400" cy="5548657"/>
          </a:xfrm>
        </p:spPr>
        <p:txBody>
          <a:bodyPr>
            <a:normAutofit fontScale="47500" lnSpcReduction="20000"/>
          </a:bodyPr>
          <a:lstStyle/>
          <a:p>
            <a:r>
              <a:rPr lang="tr-TR" sz="9600" dirty="0"/>
              <a:t>Sınıftaki herkesin özellikleri, diğerlerinin davranışını etkiler. Öğretmen ve öğrencinin davranışı, sınıfta, herkesin inceleyebileceği şekilde ortada olduğundan, insanların duyarlığı, alınganlığı artabilir. Sınıfta herkes, ders dönemi boyunca, herkesin açık </a:t>
            </a:r>
            <a:r>
              <a:rPr lang="tr-TR" sz="9600" dirty="0" smtClean="0"/>
              <a:t>denetimindedir. </a:t>
            </a:r>
            <a:endParaRPr lang="tr-TR" sz="9600" dirty="0"/>
          </a:p>
          <a:p>
            <a:endParaRPr lang="tr-TR" dirty="0"/>
          </a:p>
        </p:txBody>
      </p:sp>
    </p:spTree>
    <p:extLst>
      <p:ext uri="{BB962C8B-B14F-4D97-AF65-F5344CB8AC3E}">
        <p14:creationId xmlns:p14="http://schemas.microsoft.com/office/powerpoint/2010/main" val="99895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466929"/>
            <a:ext cx="10058400" cy="5914416"/>
          </a:xfrm>
        </p:spPr>
        <p:txBody>
          <a:bodyPr>
            <a:normAutofit fontScale="40000" lnSpcReduction="20000"/>
          </a:bodyPr>
          <a:lstStyle/>
          <a:p>
            <a:r>
              <a:rPr lang="tr-TR" sz="11200" dirty="0"/>
              <a:t>Öğrencilerin gelişim evrelerine göre, sınıf yönetimi uygulamaları da değişir, ilk yıllarda çocuklar, sınıfta kural, işlem dizin ve </a:t>
            </a:r>
            <a:r>
              <a:rPr lang="tr-TR" sz="11200" dirty="0" smtClean="0"/>
              <a:t>adetlere </a:t>
            </a:r>
            <a:r>
              <a:rPr lang="tr-TR" sz="11200" dirty="0"/>
              <a:t>daha çok gereksinim duyarlar. </a:t>
            </a:r>
          </a:p>
          <a:p>
            <a:r>
              <a:rPr lang="tr-TR" sz="11200" dirty="0"/>
              <a:t>Bir-iki yıl içinde bunlar öğrenilmiş olabileceğinden, ağırlıktan azalır. Kural ve işlem dizinler, eğitim için araç olarak kullanılmalıdır. </a:t>
            </a:r>
            <a:endParaRPr lang="tr-TR" dirty="0"/>
          </a:p>
        </p:txBody>
      </p:sp>
    </p:spTree>
    <p:extLst>
      <p:ext uri="{BB962C8B-B14F-4D97-AF65-F5344CB8AC3E}">
        <p14:creationId xmlns:p14="http://schemas.microsoft.com/office/powerpoint/2010/main" val="730191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20805" y="324406"/>
            <a:ext cx="8159774" cy="6119831"/>
          </a:xfrm>
          <a:prstGeom prst="rect">
            <a:avLst/>
          </a:prstGeom>
        </p:spPr>
      </p:pic>
    </p:spTree>
    <p:extLst>
      <p:ext uri="{BB962C8B-B14F-4D97-AF65-F5344CB8AC3E}">
        <p14:creationId xmlns:p14="http://schemas.microsoft.com/office/powerpoint/2010/main" val="911740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285" y="525293"/>
            <a:ext cx="11556460" cy="5836596"/>
          </a:xfrm>
        </p:spPr>
        <p:txBody>
          <a:bodyPr>
            <a:normAutofit/>
          </a:bodyPr>
          <a:lstStyle/>
          <a:p>
            <a:r>
              <a:rPr lang="tr-TR" sz="3600" dirty="0" smtClean="0"/>
              <a:t>Daha </a:t>
            </a:r>
            <a:r>
              <a:rPr lang="tr-TR" sz="3600" dirty="0"/>
              <a:t>üst sınıflarda gençlik çağı başlar, düzene uyum sorunları artar, öğrenciler, yetişkinlerin yetkesine kızmaya, tavır almaya başlarlar. Özellikle bu çağda öğretmenlerin daha duyarlı davranması gerekir. </a:t>
            </a:r>
            <a:endParaRPr lang="en-US" sz="3600" dirty="0"/>
          </a:p>
          <a:p>
            <a:r>
              <a:rPr lang="tr-TR" sz="3600" dirty="0"/>
              <a:t>Emir yerine istek bildiren anlatımlara yönelme, öğrencinin alınganlığını, çekingenliğini hesaba katma, öğretmenin alacağı sesli-sessiz tepkileri farklılaştırır. Daha sonraki yıllarda gençlik çağının aksilikleri geçer, ders konularına yönelim </a:t>
            </a:r>
            <a:r>
              <a:rPr lang="tr-TR" sz="3600" dirty="0" smtClean="0"/>
              <a:t>artar. </a:t>
            </a:r>
            <a:endParaRPr lang="en-US" sz="3600" dirty="0"/>
          </a:p>
        </p:txBody>
      </p:sp>
    </p:spTree>
    <p:extLst>
      <p:ext uri="{BB962C8B-B14F-4D97-AF65-F5344CB8AC3E}">
        <p14:creationId xmlns:p14="http://schemas.microsoft.com/office/powerpoint/2010/main" val="65307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2439719" y="661481"/>
            <a:ext cx="7094824" cy="5393649"/>
          </a:xfrm>
          <a:prstGeom prst="rect">
            <a:avLst/>
          </a:prstGeom>
        </p:spPr>
      </p:pic>
    </p:spTree>
    <p:extLst>
      <p:ext uri="{BB962C8B-B14F-4D97-AF65-F5344CB8AC3E}">
        <p14:creationId xmlns:p14="http://schemas.microsoft.com/office/powerpoint/2010/main" val="7176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562" y="408562"/>
            <a:ext cx="10716638" cy="5626478"/>
          </a:xfrm>
        </p:spPr>
        <p:txBody>
          <a:bodyPr>
            <a:normAutofit/>
          </a:bodyPr>
          <a:lstStyle/>
          <a:p>
            <a:r>
              <a:rPr lang="tr-TR" sz="4000" dirty="0"/>
              <a:t>Sınıf ve öğrencilerin özellikleri değiştikçe, yönetsel uygulamalar da farklılaşmalıdır. Düşük yetenekli öğrencilerin çoğunlukta olduğu sınıflarda, daha çok zaman gereksenir. Kalabalık sınıflar, daha çok düzen çalışması ister. Benzeşik sınıflar, daha az sorun yaratır. Sınıf yönetimi davranışlarının seçiminde bu özellikler dikkate alınmalıdır.</a:t>
            </a:r>
            <a:r>
              <a:rPr lang="en-US" sz="4000" dirty="0"/>
              <a:t> </a:t>
            </a:r>
          </a:p>
          <a:p>
            <a:endParaRPr lang="en-US" dirty="0"/>
          </a:p>
        </p:txBody>
      </p:sp>
    </p:spTree>
    <p:extLst>
      <p:ext uri="{BB962C8B-B14F-4D97-AF65-F5344CB8AC3E}">
        <p14:creationId xmlns:p14="http://schemas.microsoft.com/office/powerpoint/2010/main" val="1564860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330740"/>
            <a:ext cx="10058400" cy="5704300"/>
          </a:xfrm>
        </p:spPr>
        <p:txBody>
          <a:bodyPr>
            <a:normAutofit fontScale="32500" lnSpcReduction="20000"/>
          </a:bodyPr>
          <a:lstStyle/>
          <a:p>
            <a:r>
              <a:rPr lang="tr-TR" sz="11100" dirty="0"/>
              <a:t>Sınıf yönetiminin değişkenleri, öğrenci, öğretmen, ortam, okul ve eğitim yönetimi, çevre olarak </a:t>
            </a:r>
            <a:r>
              <a:rPr lang="tr-TR" sz="11100" dirty="0" smtClean="0"/>
              <a:t>sıralanabilir. Etkili </a:t>
            </a:r>
            <a:r>
              <a:rPr lang="tr-TR" sz="11100" dirty="0"/>
              <a:t>bir sınıf yönetiminin </a:t>
            </a:r>
            <a:r>
              <a:rPr lang="tr-TR" sz="11100" dirty="0" smtClean="0"/>
              <a:t>kritik </a:t>
            </a:r>
            <a:r>
              <a:rPr lang="tr-TR" sz="11100" dirty="0"/>
              <a:t>ögesi öğretmendir, çünkü o diğer ögelerin bütünleştiricisi ve bir dereceye kadar da belirleyicisidir. </a:t>
            </a:r>
            <a:endParaRPr lang="tr-TR" sz="11100" dirty="0" smtClean="0"/>
          </a:p>
          <a:p>
            <a:endParaRPr lang="tr-TR" sz="11100" dirty="0"/>
          </a:p>
          <a:p>
            <a:endParaRPr lang="tr-TR" sz="11100" dirty="0" smtClean="0"/>
          </a:p>
          <a:p>
            <a:r>
              <a:rPr lang="tr-TR" sz="11100" dirty="0" smtClean="0"/>
              <a:t>Öğretmenin </a:t>
            </a:r>
            <a:r>
              <a:rPr lang="tr-TR" sz="11100" dirty="0"/>
              <a:t>yeterlikleri artırılıp, bunların kullanımının temel değişkeni olan mesleğe karşı tutumu </a:t>
            </a:r>
            <a:r>
              <a:rPr lang="tr-TR" sz="11100" dirty="0" err="1"/>
              <a:t>olumlulaştırılmadıkça</a:t>
            </a:r>
            <a:r>
              <a:rPr lang="tr-TR" sz="11100" dirty="0"/>
              <a:t>, iyi bir sınıf yönetimi beklenemez. </a:t>
            </a:r>
          </a:p>
          <a:p>
            <a:endParaRPr lang="tr-TR" dirty="0"/>
          </a:p>
        </p:txBody>
      </p:sp>
    </p:spTree>
    <p:extLst>
      <p:ext uri="{BB962C8B-B14F-4D97-AF65-F5344CB8AC3E}">
        <p14:creationId xmlns:p14="http://schemas.microsoft.com/office/powerpoint/2010/main" val="375143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544749"/>
            <a:ext cx="10058400" cy="5490291"/>
          </a:xfrm>
        </p:spPr>
        <p:txBody>
          <a:bodyPr>
            <a:normAutofit fontScale="47500" lnSpcReduction="20000"/>
          </a:bodyPr>
          <a:lstStyle/>
          <a:p>
            <a:r>
              <a:rPr lang="tr-TR" sz="9600" dirty="0"/>
              <a:t>Etkili bir sınıf yöneticisi olarak öğretmenin, sınıfı eğitim için hazırlaması, sınıf kural ve süreçlerini belirleyip öğretmesi, öğretimi düzenleyip sürdürmesi, öğrencilerin uygun davranmasını sağlaması </a:t>
            </a:r>
            <a:r>
              <a:rPr lang="tr-TR" sz="9600" dirty="0" smtClean="0"/>
              <a:t>beklenir.</a:t>
            </a:r>
            <a:endParaRPr lang="tr-TR" sz="9600" dirty="0"/>
          </a:p>
          <a:p>
            <a:endParaRPr lang="tr-TR" dirty="0"/>
          </a:p>
        </p:txBody>
      </p:sp>
    </p:spTree>
    <p:extLst>
      <p:ext uri="{BB962C8B-B14F-4D97-AF65-F5344CB8AC3E}">
        <p14:creationId xmlns:p14="http://schemas.microsoft.com/office/powerpoint/2010/main" val="1429106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700391"/>
            <a:ext cx="10058400" cy="5334649"/>
          </a:xfrm>
        </p:spPr>
        <p:txBody>
          <a:bodyPr>
            <a:noAutofit/>
          </a:bodyPr>
          <a:lstStyle/>
          <a:p>
            <a:r>
              <a:rPr lang="tr-TR" sz="4000" dirty="0"/>
              <a:t>Eğitim ortamı, sınıfın fiziksel, davranışsal ve öğretim ortamlarının bileşimiyle oluşur. Amaçlara ulaşmaya en uygun fiziksel düzenlemeler, çok yönlü hazırlıklara dayalı etkili bir eğitim planı, bu planın uygulanışında gözlenmek istenen öğretmen ve öğrenci davranış örüntüleri, ortamın ögeleri olarak </a:t>
            </a:r>
            <a:r>
              <a:rPr lang="tr-TR" sz="4000" dirty="0" smtClean="0"/>
              <a:t>görülebilir.</a:t>
            </a:r>
            <a:endParaRPr lang="tr-TR" sz="4000" dirty="0"/>
          </a:p>
        </p:txBody>
      </p:sp>
    </p:spTree>
    <p:extLst>
      <p:ext uri="{BB962C8B-B14F-4D97-AF65-F5344CB8AC3E}">
        <p14:creationId xmlns:p14="http://schemas.microsoft.com/office/powerpoint/2010/main" val="2142517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66928"/>
            <a:ext cx="10058400" cy="5568112"/>
          </a:xfrm>
        </p:spPr>
        <p:txBody>
          <a:bodyPr>
            <a:normAutofit/>
          </a:bodyPr>
          <a:lstStyle/>
          <a:p>
            <a:r>
              <a:rPr lang="tr-TR" sz="3600" dirty="0"/>
              <a:t>Özellikleri, hazır oluşu, beklentileri, davranışlarıyla öğrenci; ortam ve olanak sağlayıcı, kolaylaştırıcı, destekleyici olarak okul yönetimi ve çevre, sınıf yönetimini bu alanlar açısından etkilerler. Etkili yönetilen sınıfta, öğrencilerin </a:t>
            </a:r>
            <a:r>
              <a:rPr lang="tr-TR" sz="3600" dirty="0" smtClean="0"/>
              <a:t>derse  </a:t>
            </a:r>
            <a:r>
              <a:rPr lang="tr-TR" sz="3600" dirty="0"/>
              <a:t>ilgili olma düzeyi yüksek, </a:t>
            </a:r>
            <a:r>
              <a:rPr lang="tr-TR" sz="3600" dirty="0" smtClean="0"/>
              <a:t>istenmeyen </a:t>
            </a:r>
            <a:r>
              <a:rPr lang="tr-TR" sz="3600" dirty="0"/>
              <a:t>davranışların düzeyi düşük, öğretim zamanının amaçlar yönünde kullanılış düzeyi yüksektir.</a:t>
            </a:r>
          </a:p>
          <a:p>
            <a:endParaRPr lang="en-US" dirty="0"/>
          </a:p>
        </p:txBody>
      </p:sp>
    </p:spTree>
    <p:extLst>
      <p:ext uri="{BB962C8B-B14F-4D97-AF65-F5344CB8AC3E}">
        <p14:creationId xmlns:p14="http://schemas.microsoft.com/office/powerpoint/2010/main" val="75322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28017"/>
            <a:ext cx="10058400" cy="1128409"/>
          </a:xfrm>
        </p:spPr>
        <p:txBody>
          <a:bodyPr/>
          <a:lstStyle/>
          <a:p>
            <a:r>
              <a:rPr lang="en-US" dirty="0" smtClean="0"/>
              <a:t>SINIFIN ÖĞRETİM ORTAMI</a:t>
            </a:r>
            <a:endParaRPr lang="en-US" dirty="0"/>
          </a:p>
        </p:txBody>
      </p:sp>
      <p:sp>
        <p:nvSpPr>
          <p:cNvPr id="3" name="Content Placeholder 2"/>
          <p:cNvSpPr>
            <a:spLocks noGrp="1"/>
          </p:cNvSpPr>
          <p:nvPr>
            <p:ph idx="1"/>
          </p:nvPr>
        </p:nvSpPr>
        <p:spPr>
          <a:xfrm>
            <a:off x="1066800" y="1556426"/>
            <a:ext cx="10058400" cy="4478614"/>
          </a:xfrm>
        </p:spPr>
        <p:txBody>
          <a:bodyPr/>
          <a:lstStyle/>
          <a:p>
            <a:r>
              <a:rPr lang="tr-TR" sz="2400" dirty="0"/>
              <a:t>Uygun davranış ancak uygun şartlarda gerçekleşir. Uygun çevre sağlamak şartıyla, değiştirilemeyecek davranış olmadığı söylenebilir. </a:t>
            </a:r>
            <a:endParaRPr lang="tr-TR" sz="2400" dirty="0" smtClean="0"/>
          </a:p>
          <a:p>
            <a:endParaRPr lang="tr-TR" sz="2800" dirty="0"/>
          </a:p>
          <a:p>
            <a:endParaRPr lang="en-US" dirty="0"/>
          </a:p>
        </p:txBody>
      </p:sp>
      <p:sp>
        <p:nvSpPr>
          <p:cNvPr id="4" name="Rectangle 3"/>
          <p:cNvSpPr/>
          <p:nvPr/>
        </p:nvSpPr>
        <p:spPr>
          <a:xfrm>
            <a:off x="1066800" y="2684835"/>
            <a:ext cx="10606391" cy="2677656"/>
          </a:xfrm>
          <a:prstGeom prst="rect">
            <a:avLst/>
          </a:prstGeom>
        </p:spPr>
        <p:txBody>
          <a:bodyPr wrap="square">
            <a:spAutoFit/>
          </a:bodyPr>
          <a:lstStyle/>
          <a:p>
            <a:r>
              <a:rPr lang="tr-TR" sz="2800" dirty="0"/>
              <a:t>İlgi, gereksinim, tutum, beklenti, isteklendirme kişiyi davranışa iten güçlerle ilgili kavramlardır. Bunlar bireyin çevresinden kaynaklanan, sorun olduklarında da çözümleri büyük ölçüde çevrede olan durumlardır. Çevre-davranış ilişkisinin bu yanı, öğretmenin çevreyi temel kaygı olarak alması gerektiğinin başka bir kanıtı olarak gözetilmelidir. </a:t>
            </a:r>
          </a:p>
        </p:txBody>
      </p:sp>
    </p:spTree>
    <p:extLst>
      <p:ext uri="{BB962C8B-B14F-4D97-AF65-F5344CB8AC3E}">
        <p14:creationId xmlns:p14="http://schemas.microsoft.com/office/powerpoint/2010/main" val="1004663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481" y="311286"/>
            <a:ext cx="10463719" cy="1031131"/>
          </a:xfrm>
        </p:spPr>
        <p:txBody>
          <a:bodyPr>
            <a:normAutofit fontScale="90000"/>
          </a:bodyPr>
          <a:lstStyle/>
          <a:p>
            <a:r>
              <a:rPr lang="tr-TR" b="1" smtClean="0"/>
              <a:t/>
            </a:r>
            <a:br>
              <a:rPr lang="tr-TR" b="1" smtClean="0"/>
            </a:br>
            <a:r>
              <a:rPr lang="tr-TR" b="1"/>
              <a:t/>
            </a:r>
            <a:br>
              <a:rPr lang="tr-TR" b="1"/>
            </a:br>
            <a:r>
              <a:rPr lang="tr-TR" b="1"/>
              <a:t>Sınıf Yönetiminin Sınıf Dışı Değişkenleri </a:t>
            </a:r>
            <a:br>
              <a:rPr lang="tr-TR" b="1"/>
            </a:br>
            <a:endParaRPr lang="en-US" dirty="0"/>
          </a:p>
        </p:txBody>
      </p:sp>
      <p:sp>
        <p:nvSpPr>
          <p:cNvPr id="3" name="Content Placeholder 2"/>
          <p:cNvSpPr>
            <a:spLocks noGrp="1"/>
          </p:cNvSpPr>
          <p:nvPr>
            <p:ph idx="1"/>
          </p:nvPr>
        </p:nvSpPr>
        <p:spPr>
          <a:xfrm>
            <a:off x="1066800" y="1342417"/>
            <a:ext cx="10058400" cy="4692623"/>
          </a:xfrm>
        </p:spPr>
        <p:txBody>
          <a:bodyPr>
            <a:normAutofit fontScale="92500" lnSpcReduction="20000"/>
          </a:bodyPr>
          <a:lstStyle/>
          <a:p>
            <a:r>
              <a:rPr lang="tr-TR" sz="3600" dirty="0" smtClean="0"/>
              <a:t>Çevre </a:t>
            </a:r>
            <a:r>
              <a:rPr lang="tr-TR" sz="3600" dirty="0"/>
              <a:t>değişkenleri bir davranışın güdüleyicisi olabileceği gibi, engelleyicisi de olabilir. Bu iki yönlü etki, hem yakın, hem de uzak çevreden gelir. Burada yakın çevre, öğrencinin her gün içinde bulunduğu çevre olarak alınmıştır: Sınıf, okul, aile, boş zaman geçirme alanları. Uzak çevre, onu zaman zaman etkileyen diğer ögelerden oluşur. Bunlar, kendi toplumunun yaşama biçimlerinden, çeşitli araçlarla edindiği, diğer ülkelerin insanlarının yaşama biçimlerine kadar uzanır. </a:t>
            </a:r>
          </a:p>
          <a:p>
            <a:endParaRPr lang="en-US" dirty="0"/>
          </a:p>
        </p:txBody>
      </p:sp>
    </p:spTree>
    <p:extLst>
      <p:ext uri="{BB962C8B-B14F-4D97-AF65-F5344CB8AC3E}">
        <p14:creationId xmlns:p14="http://schemas.microsoft.com/office/powerpoint/2010/main" val="2083642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600" y="342900"/>
            <a:ext cx="10972800" cy="6172200"/>
          </a:xfrm>
          <a:prstGeom prst="rect">
            <a:avLst/>
          </a:prstGeom>
        </p:spPr>
      </p:pic>
    </p:spTree>
    <p:extLst>
      <p:ext uri="{BB962C8B-B14F-4D97-AF65-F5344CB8AC3E}">
        <p14:creationId xmlns:p14="http://schemas.microsoft.com/office/powerpoint/2010/main" val="1684509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05838"/>
            <a:ext cx="10058400" cy="6011694"/>
          </a:xfrm>
        </p:spPr>
        <p:txBody>
          <a:bodyPr>
            <a:noAutofit/>
          </a:bodyPr>
          <a:lstStyle/>
          <a:p>
            <a:r>
              <a:rPr lang="en-US" sz="3200" dirty="0" smtClean="0"/>
              <a:t>YAKIN ÇEVRE </a:t>
            </a:r>
          </a:p>
          <a:p>
            <a:r>
              <a:rPr lang="en-US" sz="3200" dirty="0" smtClean="0"/>
              <a:t>AİLE </a:t>
            </a:r>
          </a:p>
          <a:p>
            <a:r>
              <a:rPr lang="en-US" sz="3200" dirty="0" smtClean="0"/>
              <a:t>SINIF </a:t>
            </a:r>
          </a:p>
          <a:p>
            <a:r>
              <a:rPr lang="en-US" sz="3200" dirty="0" smtClean="0"/>
              <a:t>OKUL</a:t>
            </a:r>
          </a:p>
          <a:p>
            <a:endParaRPr lang="en-US" sz="3200" dirty="0"/>
          </a:p>
          <a:p>
            <a:r>
              <a:rPr lang="en-US" sz="3200" dirty="0" smtClean="0"/>
              <a:t>UZAK ÇEVRE </a:t>
            </a:r>
          </a:p>
          <a:p>
            <a:r>
              <a:rPr lang="en-US" sz="3200" dirty="0" smtClean="0"/>
              <a:t>ÖĞRENCİNİN İÇİNDE BULUNDUĞU TOPLUM(ÜLKESİ)</a:t>
            </a:r>
          </a:p>
          <a:p>
            <a:r>
              <a:rPr lang="en-US" sz="3200" dirty="0" smtClean="0"/>
              <a:t>DİĞER KÜLTÜRLER</a:t>
            </a:r>
          </a:p>
          <a:p>
            <a:r>
              <a:rPr lang="en-US" sz="3200" dirty="0" smtClean="0"/>
              <a:t>MEDYA </a:t>
            </a:r>
          </a:p>
        </p:txBody>
      </p:sp>
    </p:spTree>
    <p:extLst>
      <p:ext uri="{BB962C8B-B14F-4D97-AF65-F5344CB8AC3E}">
        <p14:creationId xmlns:p14="http://schemas.microsoft.com/office/powerpoint/2010/main" val="841970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66928"/>
            <a:ext cx="10058400" cy="5568112"/>
          </a:xfrm>
        </p:spPr>
        <p:txBody>
          <a:bodyPr>
            <a:normAutofit fontScale="40000" lnSpcReduction="20000"/>
          </a:bodyPr>
          <a:lstStyle/>
          <a:p>
            <a:r>
              <a:rPr lang="tr-TR" sz="10000" dirty="0"/>
              <a:t>Eğitim hizmetinin niteliğini artırmak için yapılması gerekenlerden biri de, sınıfın öğretim ortamının, amaçların gerçekleşmesine en üst düzeyde hizmet edebilecek hale getirilmesidir. Bu durum, öğretim ortamının düzenlenişinde, öğretimin yürütülmesi, değerlendirilmesi, düzeltilmesinde, öğretim yönetiminin rolünü gösterir. </a:t>
            </a:r>
          </a:p>
          <a:p>
            <a:endParaRPr lang="en-US" dirty="0"/>
          </a:p>
        </p:txBody>
      </p:sp>
    </p:spTree>
    <p:extLst>
      <p:ext uri="{BB962C8B-B14F-4D97-AF65-F5344CB8AC3E}">
        <p14:creationId xmlns:p14="http://schemas.microsoft.com/office/powerpoint/2010/main" val="232543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44749"/>
            <a:ext cx="10058400" cy="5490291"/>
          </a:xfrm>
        </p:spPr>
        <p:txBody>
          <a:bodyPr>
            <a:normAutofit fontScale="40000" lnSpcReduction="20000"/>
          </a:bodyPr>
          <a:lstStyle/>
          <a:p>
            <a:r>
              <a:rPr lang="tr-TR" sz="9600" b="1" dirty="0"/>
              <a:t>Öğretim yönetimi,</a:t>
            </a:r>
            <a:r>
              <a:rPr lang="tr-TR" sz="9600" dirty="0"/>
              <a:t> öğretim süreci düzeni içinde, </a:t>
            </a:r>
            <a:r>
              <a:rPr lang="tr-TR" sz="9600" b="1" dirty="0"/>
              <a:t>altı grup</a:t>
            </a:r>
            <a:r>
              <a:rPr lang="tr-TR" sz="9600" dirty="0"/>
              <a:t>ta toplanabilecek olan etkinliklerin yönetimi olarak düşünülebilir: </a:t>
            </a:r>
          </a:p>
          <a:p>
            <a:r>
              <a:rPr lang="tr-TR" sz="9600" dirty="0"/>
              <a:t>Hedef davranışların belirlenmesi, </a:t>
            </a:r>
          </a:p>
          <a:p>
            <a:r>
              <a:rPr lang="tr-TR" sz="9600" dirty="0"/>
              <a:t>Öğretim araçlarının belirlenmesi, </a:t>
            </a:r>
          </a:p>
          <a:p>
            <a:r>
              <a:rPr lang="tr-TR" sz="9600" dirty="0"/>
              <a:t>Öğretimin uygulanması, </a:t>
            </a:r>
          </a:p>
          <a:p>
            <a:r>
              <a:rPr lang="tr-TR" sz="9600" dirty="0"/>
              <a:t>Dönüt alma ve düzeltme, </a:t>
            </a:r>
          </a:p>
          <a:p>
            <a:r>
              <a:rPr lang="tr-TR" sz="9600" dirty="0"/>
              <a:t>Özetleme ve değerlendirme, </a:t>
            </a:r>
          </a:p>
          <a:p>
            <a:r>
              <a:rPr lang="tr-TR" sz="9600" dirty="0"/>
              <a:t>Pekiştirme. </a:t>
            </a:r>
          </a:p>
        </p:txBody>
      </p:sp>
    </p:spTree>
    <p:extLst>
      <p:ext uri="{BB962C8B-B14F-4D97-AF65-F5344CB8AC3E}">
        <p14:creationId xmlns:p14="http://schemas.microsoft.com/office/powerpoint/2010/main" val="260765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86383"/>
            <a:ext cx="10058400" cy="5548657"/>
          </a:xfrm>
        </p:spPr>
        <p:txBody>
          <a:bodyPr>
            <a:normAutofit fontScale="47500" lnSpcReduction="20000"/>
          </a:bodyPr>
          <a:lstStyle/>
          <a:p>
            <a:r>
              <a:rPr lang="tr-TR" sz="9600" b="1" dirty="0"/>
              <a:t>Hedef Davranışların Belirlenmesi </a:t>
            </a:r>
          </a:p>
          <a:p>
            <a:r>
              <a:rPr lang="tr-TR" sz="9600" dirty="0"/>
              <a:t>Hedef davranışlar, öğretim süreci sonunda, öğrenenlerde gözlenmek istenen davranışlardır. Bunların belirlenmesine giden yolda, </a:t>
            </a:r>
            <a:r>
              <a:rPr lang="tr-TR" sz="9600" dirty="0" smtClean="0"/>
              <a:t>amaçların </a:t>
            </a:r>
            <a:r>
              <a:rPr lang="tr-TR" sz="9600" dirty="0"/>
              <a:t>belirlenmesi, öğrencilerin tanınıp eğitim gereksinimlerinin ortaya çıkarılması basamakları yer </a:t>
            </a:r>
            <a:r>
              <a:rPr lang="tr-TR" sz="9600" dirty="0" smtClean="0"/>
              <a:t>alır.</a:t>
            </a:r>
            <a:endParaRPr lang="en-US" dirty="0"/>
          </a:p>
        </p:txBody>
      </p:sp>
    </p:spTree>
    <p:extLst>
      <p:ext uri="{BB962C8B-B14F-4D97-AF65-F5344CB8AC3E}">
        <p14:creationId xmlns:p14="http://schemas.microsoft.com/office/powerpoint/2010/main" val="554860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408562"/>
            <a:ext cx="10058400" cy="5626478"/>
          </a:xfrm>
        </p:spPr>
        <p:txBody>
          <a:bodyPr>
            <a:normAutofit fontScale="40000" lnSpcReduction="20000"/>
          </a:bodyPr>
          <a:lstStyle/>
          <a:p>
            <a:r>
              <a:rPr lang="tr-TR" sz="9600" b="1" dirty="0"/>
              <a:t>Öğretim Araçlarının Belirlenmesi </a:t>
            </a:r>
          </a:p>
          <a:p>
            <a:r>
              <a:rPr lang="tr-TR" sz="9600" dirty="0"/>
              <a:t>Burada öğretim </a:t>
            </a:r>
            <a:r>
              <a:rPr lang="tr-TR" sz="9600" dirty="0" smtClean="0"/>
              <a:t>araçları </a:t>
            </a:r>
            <a:r>
              <a:rPr lang="tr-TR" sz="9600" dirty="0"/>
              <a:t>sözü, belirlenmiş hedef davranışlara ulaşmada kullanılacak olan program içeriğini, planlan, </a:t>
            </a:r>
            <a:r>
              <a:rPr lang="tr-TR" sz="9600" dirty="0" smtClean="0"/>
              <a:t>bunların </a:t>
            </a:r>
            <a:r>
              <a:rPr lang="tr-TR" sz="9600" dirty="0"/>
              <a:t>uygulamaya konması sürecindeki ders araç ve gereçlerini içerir. </a:t>
            </a:r>
          </a:p>
          <a:p>
            <a:r>
              <a:rPr lang="tr-TR" sz="9600" dirty="0"/>
              <a:t>Program içeriği, her öğrenci için belirlenen hedef davranışlarla, öğrencilerin yetenekleri, ilgileri, gereksinimleri, çevre koşullan gözetilerek oluşturulur.</a:t>
            </a:r>
            <a:endParaRPr lang="en-US" dirty="0"/>
          </a:p>
        </p:txBody>
      </p:sp>
    </p:spTree>
    <p:extLst>
      <p:ext uri="{BB962C8B-B14F-4D97-AF65-F5344CB8AC3E}">
        <p14:creationId xmlns:p14="http://schemas.microsoft.com/office/powerpoint/2010/main" val="1979253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80382" y="428017"/>
            <a:ext cx="8358344" cy="5568747"/>
          </a:xfrm>
          <a:prstGeom prst="rect">
            <a:avLst/>
          </a:prstGeom>
        </p:spPr>
      </p:pic>
    </p:spTree>
    <p:extLst>
      <p:ext uri="{BB962C8B-B14F-4D97-AF65-F5344CB8AC3E}">
        <p14:creationId xmlns:p14="http://schemas.microsoft.com/office/powerpoint/2010/main" val="88120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05838"/>
            <a:ext cx="10058400" cy="5529202"/>
          </a:xfrm>
        </p:spPr>
        <p:txBody>
          <a:bodyPr>
            <a:normAutofit fontScale="32500" lnSpcReduction="20000"/>
          </a:bodyPr>
          <a:lstStyle/>
          <a:p>
            <a:r>
              <a:rPr lang="tr-TR" sz="9600" b="1" dirty="0"/>
              <a:t>Öğretimin Uygulanması </a:t>
            </a:r>
          </a:p>
          <a:p>
            <a:r>
              <a:rPr lang="tr-TR" sz="11100" dirty="0"/>
              <a:t>Öğretim öncesi hazırlıklar ayrıntılı bir zaman ve eylem planına bağlanmalı, anlamlı bir sıra ile sunulmalıdır. Ders sürecinin bu yapılanışının, farklı amaçlar-dersler-konular için, farklı sayı ve sırada dizilişleri yapılabilir. Örneğin, güdüleme, dönüt alıp düzeltme, pekiştirme, hemen her aşamada yer alabilen etkinliklerdir. </a:t>
            </a:r>
          </a:p>
          <a:p>
            <a:r>
              <a:rPr lang="tr-TR" sz="11100" dirty="0"/>
              <a:t>Burada, bu </a:t>
            </a:r>
            <a:r>
              <a:rPr lang="tr-TR" sz="11100" dirty="0" smtClean="0"/>
              <a:t>sıralanış</a:t>
            </a:r>
            <a:r>
              <a:rPr lang="tr-TR" sz="11100" dirty="0"/>
              <a:t>, dikkati çekme, amaçları açıklama, güdüleme, içeriğin kazandırılması, olarak ele alınacaktır</a:t>
            </a:r>
            <a:r>
              <a:rPr lang="tr-TR" sz="9600" dirty="0"/>
              <a:t>. </a:t>
            </a:r>
          </a:p>
        </p:txBody>
      </p:sp>
    </p:spTree>
    <p:extLst>
      <p:ext uri="{BB962C8B-B14F-4D97-AF65-F5344CB8AC3E}">
        <p14:creationId xmlns:p14="http://schemas.microsoft.com/office/powerpoint/2010/main" val="1338092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195" y="408561"/>
            <a:ext cx="11400817" cy="5992239"/>
          </a:xfrm>
        </p:spPr>
        <p:txBody>
          <a:bodyPr>
            <a:normAutofit fontScale="70000" lnSpcReduction="20000"/>
          </a:bodyPr>
          <a:lstStyle/>
          <a:p>
            <a:r>
              <a:rPr lang="tr-TR" sz="4200" b="1" dirty="0"/>
              <a:t>Dikkati Çekme </a:t>
            </a:r>
          </a:p>
          <a:p>
            <a:r>
              <a:rPr lang="tr-TR" sz="4200" dirty="0"/>
              <a:t>Ders başında, öğrenciler sınıfa yeni girdiklerinden, yerlerine oturma, konuşmalarını bitirme, araç ve arkadaşlarıyla ilgilenme davranışlarını sürdürürler. Öğretmen ilgiyi derse çekmek için farklı yöntemler denemelidir.</a:t>
            </a:r>
          </a:p>
          <a:p>
            <a:r>
              <a:rPr lang="tr-TR" sz="4200" b="1" dirty="0"/>
              <a:t>Amaçları Açıklama </a:t>
            </a:r>
          </a:p>
          <a:p>
            <a:r>
              <a:rPr lang="tr-TR" sz="4200" dirty="0"/>
              <a:t>Ne yapacağını, nelerin olacağını bilememek, gelecekteki davranışları belirsizleştirir,  eylemleri engeller.  Öğretmen,  ders başında öğrencileri amaçlardan haberdar ederek, onları bilinçli eylemlere yönlendirebilir. </a:t>
            </a:r>
          </a:p>
          <a:p>
            <a:r>
              <a:rPr lang="tr-TR" sz="4200" dirty="0"/>
              <a:t>Amaçlan, dersin sonunda neleri yapabileceklerini bilen öğrenciler, bu amaçlan anlamlı ve yararlı da bulursa, öğrenmeye daha hazır ve çabalı olur. Neden orada olduklarını, ne olup biteceğini bilmeyen sınıfı yönetmek güçtür.</a:t>
            </a:r>
          </a:p>
          <a:p>
            <a:endParaRPr lang="en-US" dirty="0"/>
          </a:p>
        </p:txBody>
      </p:sp>
    </p:spTree>
    <p:extLst>
      <p:ext uri="{BB962C8B-B14F-4D97-AF65-F5344CB8AC3E}">
        <p14:creationId xmlns:p14="http://schemas.microsoft.com/office/powerpoint/2010/main" val="267166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195" y="330740"/>
            <a:ext cx="11439727" cy="5972784"/>
          </a:xfrm>
        </p:spPr>
        <p:txBody>
          <a:bodyPr>
            <a:noAutofit/>
          </a:bodyPr>
          <a:lstStyle/>
          <a:p>
            <a:r>
              <a:rPr lang="tr-TR" sz="2800" b="1" dirty="0" smtClean="0"/>
              <a:t>Güdüleme </a:t>
            </a:r>
            <a:endParaRPr lang="tr-TR" sz="2800" b="1" dirty="0"/>
          </a:p>
          <a:p>
            <a:r>
              <a:rPr lang="tr-TR" sz="2800" dirty="0"/>
              <a:t>Amaçlar davranış olarak belirtilip </a:t>
            </a:r>
            <a:r>
              <a:rPr lang="tr-TR" sz="2800" dirty="0" smtClean="0"/>
              <a:t>yararları </a:t>
            </a:r>
            <a:r>
              <a:rPr lang="tr-TR" sz="2800" dirty="0"/>
              <a:t>açıklandıktan sonra, öğrencilerin güçlerini bunlara ulaşmak için yoğunlaştırmalarını sağlamak gerekir. Hemen ulaşılabilecek amaçlar bilinirse, öğrenme daha etkili </a:t>
            </a:r>
            <a:r>
              <a:rPr lang="tr-TR" sz="2800" dirty="0" smtClean="0"/>
              <a:t>olur. Amaçların </a:t>
            </a:r>
            <a:r>
              <a:rPr lang="tr-TR" sz="2800" dirty="0"/>
              <a:t>bilinmesi, yararlılığına inanılması, güdüleme sağlar</a:t>
            </a:r>
            <a:r>
              <a:rPr lang="tr-TR" sz="2800" dirty="0" smtClean="0"/>
              <a:t>.</a:t>
            </a:r>
            <a:endParaRPr lang="tr-TR" sz="2800" dirty="0"/>
          </a:p>
          <a:p>
            <a:r>
              <a:rPr lang="tr-TR" sz="2800" b="1" dirty="0"/>
              <a:t>İçeriği Kazandırma </a:t>
            </a:r>
          </a:p>
          <a:p>
            <a:r>
              <a:rPr lang="tr-TR" sz="2800" dirty="0"/>
              <a:t>İçerik, amaçlarla, önceki öğrenmelerle, öğrencilerin </a:t>
            </a:r>
            <a:r>
              <a:rPr lang="tr-TR" sz="2800" dirty="0" err="1"/>
              <a:t>hazıroluş</a:t>
            </a:r>
            <a:r>
              <a:rPr lang="tr-TR" sz="2800" dirty="0"/>
              <a:t> düzeyleriyle bağlantı kurularak, uygun bir sırayla, dikkatsizliğe veya vazgeçmeye götürmeyecek bir hızla, uygun yöntemlerle </a:t>
            </a:r>
            <a:r>
              <a:rPr lang="tr-TR" sz="2800" dirty="0" smtClean="0"/>
              <a:t>verilmelidir. içerik</a:t>
            </a:r>
            <a:r>
              <a:rPr lang="tr-TR" sz="2800" dirty="0"/>
              <a:t>, öğrenci için anlamlı, değerli olmalı, bunun için de öğrenciye pratik yararının ne olacağı belirtilmeli, onun ilgi ve gereksinimlerine uygun olmalıdır. </a:t>
            </a:r>
          </a:p>
        </p:txBody>
      </p:sp>
    </p:spTree>
    <p:extLst>
      <p:ext uri="{BB962C8B-B14F-4D97-AF65-F5344CB8AC3E}">
        <p14:creationId xmlns:p14="http://schemas.microsoft.com/office/powerpoint/2010/main" val="1428264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829" y="408563"/>
            <a:ext cx="11400817" cy="6089514"/>
          </a:xfrm>
        </p:spPr>
        <p:txBody>
          <a:bodyPr>
            <a:normAutofit fontScale="92500" lnSpcReduction="20000"/>
          </a:bodyPr>
          <a:lstStyle/>
          <a:p>
            <a:r>
              <a:rPr lang="tr-TR" sz="3600" dirty="0"/>
              <a:t>Araştırmalara göre, anlatım yöntemi, amaçlar açısından, hiçbir zaman en iyi sonucu vermemiştir, bu nedenle giriş dışında kullanılmaması önerilmektedir. Bu yöntem öğrencinin edilgenliğini artırır, dikkati dağıtır. Ses, biçim, davranış, düzenleme, akıcılık, sözle birlikte beden dilini kullanma ustalıklarıyla birlikte kullanılırsa, sakıncaları azalabilir. Bu yöntemde, işitememe, anlayamama, anlamı bilinmeyen sözcüklerin, sembollerin, kavramların kullanılması, öğrenmeyi engeller, daha sonraki anlatımların anlaşılmasını güçleştirir. Öğretmen, anlaşılması güç kavram, sözcük ve sembolleri önceden açıklayabilmen, herkesin işitebilmesini sağlamalı, sık dönütlerle, anlaşılma durumunu denetlemelidir. </a:t>
            </a:r>
          </a:p>
          <a:p>
            <a:endParaRPr lang="en-US" dirty="0"/>
          </a:p>
          <a:p>
            <a:endParaRPr lang="en-US" dirty="0"/>
          </a:p>
        </p:txBody>
      </p:sp>
    </p:spTree>
    <p:extLst>
      <p:ext uri="{BB962C8B-B14F-4D97-AF65-F5344CB8AC3E}">
        <p14:creationId xmlns:p14="http://schemas.microsoft.com/office/powerpoint/2010/main" val="1009799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42026"/>
            <a:ext cx="10058400" cy="5393014"/>
          </a:xfrm>
        </p:spPr>
        <p:txBody>
          <a:bodyPr>
            <a:normAutofit fontScale="40000" lnSpcReduction="20000"/>
          </a:bodyPr>
          <a:lstStyle/>
          <a:p>
            <a:r>
              <a:rPr lang="tr-TR" sz="9600" b="1" dirty="0"/>
              <a:t>Dönüt Alma-Düzeltme </a:t>
            </a:r>
          </a:p>
          <a:p>
            <a:r>
              <a:rPr lang="tr-TR" sz="9600" dirty="0"/>
              <a:t>İçeriğin amaçlara götürücü şekilde kazandırılıp kazandırılmadığı belirlenmeli, varsa eksiklikler giderilmeli, yanlışlar düzeltilmelidir. Aksi halde istenen sonuçlara ulaşılamaz. Öğretmen, </a:t>
            </a:r>
            <a:r>
              <a:rPr lang="tr-TR" sz="9600" dirty="0" smtClean="0"/>
              <a:t>ara sıra </a:t>
            </a:r>
            <a:r>
              <a:rPr lang="tr-TR" sz="9600" dirty="0"/>
              <a:t>öğrencilerin defterlerini, </a:t>
            </a:r>
            <a:r>
              <a:rPr lang="tr-TR" sz="9600" dirty="0" smtClean="0"/>
              <a:t>çalışmalarını </a:t>
            </a:r>
            <a:r>
              <a:rPr lang="tr-TR" sz="9600" dirty="0"/>
              <a:t>toplayıp gözden geçirmeli, ortak </a:t>
            </a:r>
            <a:r>
              <a:rPr lang="tr-TR" sz="9600" dirty="0" smtClean="0"/>
              <a:t>yanışlar </a:t>
            </a:r>
            <a:r>
              <a:rPr lang="tr-TR" sz="9600" dirty="0"/>
              <a:t>üzerinde sınıfça </a:t>
            </a:r>
            <a:r>
              <a:rPr lang="tr-TR" sz="9600" dirty="0" smtClean="0"/>
              <a:t>durulmalıdır.</a:t>
            </a:r>
            <a:endParaRPr lang="en-US" dirty="0"/>
          </a:p>
        </p:txBody>
      </p:sp>
    </p:spTree>
    <p:extLst>
      <p:ext uri="{BB962C8B-B14F-4D97-AF65-F5344CB8AC3E}">
        <p14:creationId xmlns:p14="http://schemas.microsoft.com/office/powerpoint/2010/main" val="2101741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7473" y="369651"/>
            <a:ext cx="11342450" cy="6108970"/>
          </a:xfrm>
        </p:spPr>
        <p:txBody>
          <a:bodyPr>
            <a:normAutofit fontScale="25000" lnSpcReduction="20000"/>
          </a:bodyPr>
          <a:lstStyle/>
          <a:p>
            <a:r>
              <a:rPr lang="tr-TR" sz="11200" b="1" dirty="0"/>
              <a:t>Özetleme-Değerlendirme </a:t>
            </a:r>
          </a:p>
          <a:p>
            <a:r>
              <a:rPr lang="tr-TR" sz="12800" dirty="0"/>
              <a:t>Özet, içeriğin alt dilimleri sonunda ve içeriğin kazandırılması süreci sonunda, öğrenci veya öğretmence veya birlikte yapılmalı ana noktalar, kritik içerik parçalan </a:t>
            </a:r>
            <a:r>
              <a:rPr lang="tr-TR" sz="12800" dirty="0" smtClean="0"/>
              <a:t>vurgulanmalıdır. </a:t>
            </a:r>
            <a:r>
              <a:rPr lang="tr-TR" sz="12800" dirty="0"/>
              <a:t>Aynı işlem, ana başlıklar ve ilişkileriyle ilgili olarak dersin sonunda da yapılmalıdır (Martin, 1983: 64). İçeriğin kazandırılması, dönüt alıp düzeltme ve özetler bittikten sonra, hedef davranışlara ulaşılma durumu hakkında bir yargıya varabilmek ve gerekiyorsa tamamlayıcı düzeltici eğitsel çabalara yönelebilmek için, değerlendirme yapılır. Değerlendirme planda yer alan hedef davranışlardan, öğrencide var olanlar ölçülüp, olan ve olması gereken bu iki hedef davranışın farkı alınarak yapılır. </a:t>
            </a:r>
          </a:p>
          <a:p>
            <a:endParaRPr lang="tr-TR" sz="9600" dirty="0"/>
          </a:p>
          <a:p>
            <a:endParaRPr lang="en-US" dirty="0"/>
          </a:p>
        </p:txBody>
      </p:sp>
    </p:spTree>
    <p:extLst>
      <p:ext uri="{BB962C8B-B14F-4D97-AF65-F5344CB8AC3E}">
        <p14:creationId xmlns:p14="http://schemas.microsoft.com/office/powerpoint/2010/main" val="305080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391" y="525293"/>
            <a:ext cx="10680971" cy="5933873"/>
          </a:xfrm>
        </p:spPr>
        <p:txBody>
          <a:bodyPr>
            <a:normAutofit fontScale="32500" lnSpcReduction="20000"/>
          </a:bodyPr>
          <a:lstStyle/>
          <a:p>
            <a:r>
              <a:rPr lang="tr-TR" sz="9600" b="1" dirty="0"/>
              <a:t>Pekiştirme </a:t>
            </a:r>
          </a:p>
          <a:p>
            <a:r>
              <a:rPr lang="tr-TR" sz="9600" dirty="0"/>
              <a:t>Öğrencilerden alınan dönütlerin düzeltilmesi, içeriğin kazandırılmış olduğu güvencesinin alınması, kalıcı öğrenme sağlamaya yetmez. Kalıcı öğrenmenin gerçekleşebilmesi için, pekiştirme </a:t>
            </a:r>
            <a:r>
              <a:rPr lang="tr-TR" sz="9600" dirty="0" smtClean="0"/>
              <a:t>gerekir. </a:t>
            </a:r>
            <a:r>
              <a:rPr lang="tr-TR" sz="9600" dirty="0"/>
              <a:t>Yalnızca anlamak yetmez, göstermek, yapmak, yardımla yaptırmak, bağımsız yaptırmak, yapılanın alışkanlık haline gelmesini sağlamak gerekir. Yoksa, öğrenilenler çabuk unutulur. </a:t>
            </a:r>
          </a:p>
          <a:p>
            <a:r>
              <a:rPr lang="tr-TR" sz="9600" dirty="0"/>
              <a:t>Öğrenilenlerin pekiştirilmesi, yinelenme sayısına, öğrencinin özelliklerine ve konunun karmaşıklığına bağlı olarak kalıcılık oluşturur.</a:t>
            </a:r>
            <a:endParaRPr lang="en-US" dirty="0"/>
          </a:p>
        </p:txBody>
      </p:sp>
    </p:spTree>
    <p:extLst>
      <p:ext uri="{BB962C8B-B14F-4D97-AF65-F5344CB8AC3E}">
        <p14:creationId xmlns:p14="http://schemas.microsoft.com/office/powerpoint/2010/main" val="1660386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285" y="389107"/>
            <a:ext cx="11459183" cy="6108970"/>
          </a:xfrm>
        </p:spPr>
        <p:txBody>
          <a:bodyPr>
            <a:normAutofit fontScale="25000" lnSpcReduction="20000"/>
          </a:bodyPr>
          <a:lstStyle/>
          <a:p>
            <a:r>
              <a:rPr lang="tr-TR" sz="11200" dirty="0"/>
              <a:t>Sınıf içi etkinliklerin uygunluğunun belirlenmesi ve öğretmence bilinip kendini geliştirmesinin sağlanması amaçlarıyla Smith  bir </a:t>
            </a:r>
            <a:r>
              <a:rPr lang="tr-TR" sz="11200" b="1" dirty="0"/>
              <a:t>sınıf gözlem listesi</a:t>
            </a:r>
            <a:r>
              <a:rPr lang="tr-TR" sz="11200" dirty="0"/>
              <a:t> vermiştir: </a:t>
            </a:r>
          </a:p>
          <a:p>
            <a:r>
              <a:rPr lang="tr-TR" sz="9600" dirty="0"/>
              <a:t>1 - Yöntem ve standartlar öğrenciyi cesaretlendirici </a:t>
            </a:r>
            <a:r>
              <a:rPr lang="tr-TR" sz="9600" dirty="0" smtClean="0"/>
              <a:t>mi?</a:t>
            </a:r>
            <a:endParaRPr lang="tr-TR" sz="9600" dirty="0"/>
          </a:p>
          <a:p>
            <a:r>
              <a:rPr lang="tr-TR" sz="9600" dirty="0"/>
              <a:t>2 - Öğrenciler kitap ve araçları ilginç, güdüleyici buluyorlar mı? </a:t>
            </a:r>
          </a:p>
          <a:p>
            <a:r>
              <a:rPr lang="tr-TR" sz="9600" dirty="0"/>
              <a:t>3 - Sınıf, öğretmenin fazla zaman harcanmadan uygun kaynaklan bulacağı şekilde düzenlenmiş mi? </a:t>
            </a:r>
          </a:p>
          <a:p>
            <a:r>
              <a:rPr lang="tr-TR" sz="9600" dirty="0"/>
              <a:t>4 - Değişik hedef davranışlar için değişik uygun yöntemler kullanılıyor mu? </a:t>
            </a:r>
          </a:p>
          <a:p>
            <a:r>
              <a:rPr lang="tr-TR" sz="9600" dirty="0"/>
              <a:t>5 - Öğrencilerin, öğretmen ve arkadaşlarıyla işlerini tartışma fırsatı var mı? </a:t>
            </a:r>
          </a:p>
          <a:p>
            <a:r>
              <a:rPr lang="tr-TR" sz="9600" dirty="0"/>
              <a:t>6 - Sorular ve problem durumları açık uçlu mu? </a:t>
            </a:r>
          </a:p>
          <a:p>
            <a:r>
              <a:rPr lang="tr-TR" sz="9600" dirty="0"/>
              <a:t>7 - Etkinliklerde, sınıflar-yıllar arasında süreklilik sağlanmış mı? </a:t>
            </a:r>
          </a:p>
          <a:p>
            <a:r>
              <a:rPr lang="tr-TR" sz="9600" dirty="0"/>
              <a:t>8 - </a:t>
            </a:r>
            <a:r>
              <a:rPr lang="tr-TR" sz="9600" dirty="0" smtClean="0"/>
              <a:t>Ayrı </a:t>
            </a:r>
            <a:r>
              <a:rPr lang="tr-TR" sz="9600" dirty="0"/>
              <a:t>ayrı konularla birlikte, çapraz program yaklaşımı da kullanılıyor mu? </a:t>
            </a:r>
          </a:p>
          <a:p>
            <a:r>
              <a:rPr lang="tr-TR" sz="9600" dirty="0"/>
              <a:t>(Farklı konu ve dersler, ilişkilendiriliyor mu?) </a:t>
            </a:r>
          </a:p>
          <a:p>
            <a:r>
              <a:rPr lang="tr-TR" sz="9600" dirty="0"/>
              <a:t>9 - Öğretmen öğrencilerin hepsinin, her an ne yaptığının farkında mı? </a:t>
            </a:r>
          </a:p>
          <a:p>
            <a:endParaRPr lang="en-US" dirty="0"/>
          </a:p>
        </p:txBody>
      </p:sp>
    </p:spTree>
    <p:extLst>
      <p:ext uri="{BB962C8B-B14F-4D97-AF65-F5344CB8AC3E}">
        <p14:creationId xmlns:p14="http://schemas.microsoft.com/office/powerpoint/2010/main" val="729814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758757"/>
            <a:ext cx="10058400" cy="5276283"/>
          </a:xfrm>
        </p:spPr>
        <p:txBody>
          <a:bodyPr>
            <a:normAutofit fontScale="32500" lnSpcReduction="20000"/>
          </a:bodyPr>
          <a:lstStyle/>
          <a:p>
            <a:r>
              <a:rPr lang="tr-TR" sz="9600" dirty="0"/>
              <a:t>Bu tür </a:t>
            </a:r>
            <a:r>
              <a:rPr lang="tr-TR" sz="9600" dirty="0" smtClean="0"/>
              <a:t>formların </a:t>
            </a:r>
            <a:r>
              <a:rPr lang="tr-TR" sz="9600" dirty="0"/>
              <a:t>başka örnekleri de kullanılabilir, ama yalnızca bunlar kullanılarak öğretmenin öğretim veya yönetim başarısının belirlenebileceğini savunmak güçtür. Çünkü bu formlar, sözü edilen basanları belirlemek için hem kapsam hem de nesnellik açılarından yeterli değildir, öğretmenin o anki görüntüsünü verdiği, gelecekteki görüntünün de böyle olacağını garanti edemeyeceği için güvenilirlik düzeyleri de düşüktür. Öğretmenlerin daha nesnel ve güvenilir değerlendirilmeleri için başka yöntemler </a:t>
            </a:r>
            <a:r>
              <a:rPr lang="tr-TR" sz="9600" dirty="0" smtClean="0"/>
              <a:t>önerilmektedir.</a:t>
            </a:r>
            <a:endParaRPr lang="tr-TR" sz="9600" dirty="0"/>
          </a:p>
          <a:p>
            <a:endParaRPr lang="en-US" dirty="0"/>
          </a:p>
        </p:txBody>
      </p:sp>
    </p:spTree>
    <p:extLst>
      <p:ext uri="{BB962C8B-B14F-4D97-AF65-F5344CB8AC3E}">
        <p14:creationId xmlns:p14="http://schemas.microsoft.com/office/powerpoint/2010/main" val="6477864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eması">
  <a:themeElements>
    <a:clrScheme name="Ofi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i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Sabun</Template>
  <TotalTime>185</TotalTime>
  <Words>1550</Words>
  <Application>Microsoft Office PowerPoint</Application>
  <PresentationFormat>Geniş ekran</PresentationFormat>
  <Paragraphs>77</Paragraphs>
  <Slides>30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30</vt:i4>
      </vt:variant>
    </vt:vector>
  </HeadingPairs>
  <TitlesOfParts>
    <vt:vector size="35" baseType="lpstr">
      <vt:lpstr>Calibri</vt:lpstr>
      <vt:lpstr>Century Gothic</vt:lpstr>
      <vt:lpstr>Garamond</vt:lpstr>
      <vt:lpstr>Times New Roman</vt:lpstr>
      <vt:lpstr>Sabun</vt:lpstr>
      <vt:lpstr>Sınıf yönetiminde etkililik    sınıfın öğretim ortamı</vt:lpstr>
      <vt:lpstr>Sınıf Yönetiminde Etkililik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SINIFIN ÖĞRETİM ORTAMI</vt:lpstr>
      <vt:lpstr>  Sınıf Yönetiminin Sınıf Dışı Değişkenleri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Sınıf yönetiminde etkililik    sınıfın öğretim ortamı</dc:title>
  <dc:creator>Microsoft Office Kullanıcısı</dc:creator>
  <cp:lastModifiedBy>Etem</cp:lastModifiedBy>
  <cp:revision>21</cp:revision>
  <dcterms:created xsi:type="dcterms:W3CDTF">2017-10-25T08:29:46Z</dcterms:created>
  <dcterms:modified xsi:type="dcterms:W3CDTF">2018-10-02T09:02:04Z</dcterms:modified>
</cp:coreProperties>
</file>