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sldIdLst>
    <p:sldId id="256" r:id="rId2"/>
    <p:sldId id="257" r:id="rId3"/>
    <p:sldId id="258" r:id="rId4"/>
    <p:sldId id="259" r:id="rId5"/>
    <p:sldId id="271" r:id="rId6"/>
    <p:sldId id="261" r:id="rId7"/>
    <p:sldId id="262" r:id="rId8"/>
    <p:sldId id="263" r:id="rId9"/>
    <p:sldId id="266" r:id="rId10"/>
    <p:sldId id="264" r:id="rId11"/>
    <p:sldId id="265" r:id="rId12"/>
    <p:sldId id="268" r:id="rId13"/>
    <p:sldId id="269" r:id="rId14"/>
    <p:sldId id="270" r:id="rId15"/>
    <p:sldId id="281" r:id="rId16"/>
    <p:sldId id="282" r:id="rId17"/>
    <p:sldId id="284" r:id="rId18"/>
    <p:sldId id="285" r:id="rId19"/>
    <p:sldId id="273" r:id="rId20"/>
    <p:sldId id="274" r:id="rId21"/>
    <p:sldId id="275" r:id="rId22"/>
    <p:sldId id="276" r:id="rId23"/>
    <p:sldId id="277" r:id="rId24"/>
    <p:sldId id="278" r:id="rId25"/>
    <p:sldId id="279" r:id="rId26"/>
    <p:sldId id="280"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11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4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13.10.2018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13.10.2018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t>13.10.2018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13.10.2018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13.10.2018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13.10.2018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13.10.2018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A23720DD-5B6D-40BF-8493-A6B52D484E6B}" type="datetimeFigureOut">
              <a:rPr lang="tr-TR" smtClean="0"/>
              <a:t>13.10.2018</a:t>
            </a:fld>
            <a:endParaRPr lang="tr-T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tr-T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F302176B-0E47-46AC-8F43-DAB4B8A37D06}" type="slidenum">
              <a:rPr lang="tr-TR" smtClean="0"/>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SINIF VE DİSİPLİN</a:t>
            </a:r>
            <a:endParaRPr lang="tr-TR" dirty="0"/>
          </a:p>
        </p:txBody>
      </p:sp>
    </p:spTree>
    <p:extLst>
      <p:ext uri="{BB962C8B-B14F-4D97-AF65-F5344CB8AC3E}">
        <p14:creationId xmlns:p14="http://schemas.microsoft.com/office/powerpoint/2010/main" val="3132539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DİSİPLİN NEDİR?</a:t>
            </a:r>
            <a:endParaRPr lang="tr-TR" dirty="0"/>
          </a:p>
        </p:txBody>
      </p:sp>
      <p:sp>
        <p:nvSpPr>
          <p:cNvPr id="3" name="İçerik Yer Tutucusu 2"/>
          <p:cNvSpPr>
            <a:spLocks noGrp="1"/>
          </p:cNvSpPr>
          <p:nvPr>
            <p:ph idx="1"/>
          </p:nvPr>
        </p:nvSpPr>
        <p:spPr/>
        <p:txBody>
          <a:bodyPr>
            <a:normAutofit/>
          </a:bodyPr>
          <a:lstStyle/>
          <a:p>
            <a:r>
              <a:rPr lang="tr-TR" dirty="0"/>
              <a:t>DİSİPLİN, </a:t>
            </a:r>
            <a:r>
              <a:rPr lang="tr-TR" dirty="0" smtClean="0"/>
              <a:t>bireylerin </a:t>
            </a:r>
            <a:r>
              <a:rPr lang="tr-TR" dirty="0"/>
              <a:t>içinde yaşadıkları topluluğun genel düşünce ve davranışlarına uymalarını sağlamak amacıyla alınan önlemlerin tümü.</a:t>
            </a:r>
          </a:p>
          <a:p>
            <a:pPr algn="just"/>
            <a:r>
              <a:rPr lang="tr-TR" dirty="0"/>
              <a:t>Disiplin kavramı çoğu kez ceza kavramı ile eş tutulmaktadır. Oysa disiplin ceza ile karıştırılmamalıdır. </a:t>
            </a:r>
          </a:p>
          <a:p>
            <a:pPr algn="just"/>
            <a:r>
              <a:rPr lang="tr-TR" dirty="0"/>
              <a:t>Ceza yıkıcı davranışlara tepkidir. Disiplin ise yıkıcı davranışlar ve bundan doğan tepkiyi önlemek içindir.</a:t>
            </a:r>
          </a:p>
          <a:p>
            <a:endParaRPr lang="tr-TR" dirty="0"/>
          </a:p>
        </p:txBody>
      </p:sp>
    </p:spTree>
    <p:extLst>
      <p:ext uri="{BB962C8B-B14F-4D97-AF65-F5344CB8AC3E}">
        <p14:creationId xmlns:p14="http://schemas.microsoft.com/office/powerpoint/2010/main" val="2334589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DİSİPLİN</a:t>
            </a:r>
            <a:endParaRPr lang="tr-TR" dirty="0"/>
          </a:p>
        </p:txBody>
      </p:sp>
      <p:sp>
        <p:nvSpPr>
          <p:cNvPr id="3" name="İçerik Yer Tutucusu 2"/>
          <p:cNvSpPr>
            <a:spLocks noGrp="1"/>
          </p:cNvSpPr>
          <p:nvPr>
            <p:ph idx="1"/>
          </p:nvPr>
        </p:nvSpPr>
        <p:spPr/>
        <p:txBody>
          <a:bodyPr/>
          <a:lstStyle/>
          <a:p>
            <a:r>
              <a:rPr lang="tr-TR" b="1" dirty="0" smtClean="0"/>
              <a:t>Kontrol etmek,</a:t>
            </a:r>
          </a:p>
          <a:p>
            <a:r>
              <a:rPr lang="tr-TR" b="1" dirty="0" smtClean="0"/>
              <a:t>Baskı yapmak,</a:t>
            </a:r>
          </a:p>
          <a:p>
            <a:r>
              <a:rPr lang="tr-TR" b="1" dirty="0" smtClean="0"/>
              <a:t>Utandırmak,</a:t>
            </a:r>
          </a:p>
          <a:p>
            <a:r>
              <a:rPr lang="tr-TR" b="1" dirty="0" smtClean="0"/>
              <a:t>İhmal etmek,</a:t>
            </a:r>
          </a:p>
          <a:p>
            <a:r>
              <a:rPr lang="tr-TR" b="1" dirty="0" smtClean="0"/>
              <a:t>Kendine güvensizlik </a:t>
            </a:r>
            <a:r>
              <a:rPr lang="tr-TR" b="1" dirty="0" err="1" smtClean="0"/>
              <a:t>aşılandırmak</a:t>
            </a:r>
            <a:r>
              <a:rPr lang="tr-TR" b="1" dirty="0" smtClean="0"/>
              <a:t> </a:t>
            </a:r>
            <a:r>
              <a:rPr lang="tr-TR" dirty="0" smtClean="0"/>
              <a:t>değildir.</a:t>
            </a:r>
            <a:endParaRPr lang="tr-TR" dirty="0"/>
          </a:p>
        </p:txBody>
      </p:sp>
    </p:spTree>
    <p:extLst>
      <p:ext uri="{BB962C8B-B14F-4D97-AF65-F5344CB8AC3E}">
        <p14:creationId xmlns:p14="http://schemas.microsoft.com/office/powerpoint/2010/main" val="300251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SINIF VE DİSİPLİN</a:t>
            </a:r>
            <a:endParaRPr lang="tr-TR" dirty="0"/>
          </a:p>
        </p:txBody>
      </p:sp>
      <p:sp>
        <p:nvSpPr>
          <p:cNvPr id="3" name="İçerik Yer Tutucusu 2"/>
          <p:cNvSpPr>
            <a:spLocks noGrp="1"/>
          </p:cNvSpPr>
          <p:nvPr>
            <p:ph idx="1"/>
          </p:nvPr>
        </p:nvSpPr>
        <p:spPr/>
        <p:txBody>
          <a:bodyPr/>
          <a:lstStyle/>
          <a:p>
            <a:r>
              <a:rPr lang="tr-TR" dirty="0" smtClean="0"/>
              <a:t>Sınıfta disiplin kavramı genel olarak eğitim öğretim ortamlarında öğrencilerin istendik davranışlarını kazanmalarına ilişkin olarak ortaya konulan ilke, kural, yasa ve düzenlemelere uygun davranma olarak tanımlanabilir.</a:t>
            </a:r>
            <a:endParaRPr lang="tr-TR" dirty="0"/>
          </a:p>
        </p:txBody>
      </p:sp>
    </p:spTree>
    <p:extLst>
      <p:ext uri="{BB962C8B-B14F-4D97-AF65-F5344CB8AC3E}">
        <p14:creationId xmlns:p14="http://schemas.microsoft.com/office/powerpoint/2010/main" val="583136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5616" y="980728"/>
            <a:ext cx="6400800" cy="4497680"/>
          </a:xfrm>
        </p:spPr>
        <p:txBody>
          <a:bodyPr>
            <a:normAutofit fontScale="92500"/>
          </a:bodyPr>
          <a:lstStyle/>
          <a:p>
            <a:r>
              <a:rPr lang="tr-TR" dirty="0"/>
              <a:t>Sınıf disiplini sınıfta öğrenmeyi sağlayıcı ve kolaylaştırıcı bir ortamın oluşturulması için kural koyma ve istenmeyen davranışların önlenmesidir.</a:t>
            </a:r>
          </a:p>
          <a:p>
            <a:r>
              <a:rPr lang="tr-TR" dirty="0"/>
              <a:t>Sınıf disiplini öğrencileri kontrol etmeye yönelik bir eylem, öğrencilerin olumsuz davranışlarına odaklanma ve olumsuz davranışların fiziksel olarak cezalandırılması değildir</a:t>
            </a:r>
            <a:r>
              <a:rPr lang="tr-TR" dirty="0" smtClean="0"/>
              <a:t>.</a:t>
            </a:r>
            <a:endParaRPr lang="tr-TR" dirty="0"/>
          </a:p>
          <a:p>
            <a:r>
              <a:rPr lang="tr-TR" dirty="0"/>
              <a:t>Sınıf disiplininin temel amacı, sınıfta kurallar oluşturarak öğrenmeyi kolaylaştırmak ve istenmeyen davranışları en aza indirmektir. Kısaca disiplin, istenmeyen davranışların önlenmesi ve iyileştirilmesidir.</a:t>
            </a:r>
          </a:p>
          <a:p>
            <a:endParaRPr lang="tr-TR" dirty="0" smtClean="0"/>
          </a:p>
          <a:p>
            <a:endParaRPr lang="tr-TR" dirty="0"/>
          </a:p>
        </p:txBody>
      </p:sp>
    </p:spTree>
    <p:extLst>
      <p:ext uri="{BB962C8B-B14F-4D97-AF65-F5344CB8AC3E}">
        <p14:creationId xmlns:p14="http://schemas.microsoft.com/office/powerpoint/2010/main" val="1864259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DİSİPLİN MODELLERİ</a:t>
            </a:r>
            <a:r>
              <a:rPr lang="tr-TR" b="1" spc="600" dirty="0" smtClean="0"/>
              <a:t/>
            </a:r>
            <a:br>
              <a:rPr lang="tr-TR" b="1" spc="600" dirty="0" smtClean="0"/>
            </a:br>
            <a:r>
              <a:rPr lang="tr-TR" spc="600" dirty="0" smtClean="0"/>
              <a:t>DAVRANIŞÇI MODEL</a:t>
            </a:r>
            <a:endParaRPr lang="tr-TR" b="1" spc="600" dirty="0"/>
          </a:p>
        </p:txBody>
      </p:sp>
      <p:sp>
        <p:nvSpPr>
          <p:cNvPr id="3" name="İçerik Yer Tutucusu 2"/>
          <p:cNvSpPr>
            <a:spLocks noGrp="1"/>
          </p:cNvSpPr>
          <p:nvPr>
            <p:ph idx="1"/>
          </p:nvPr>
        </p:nvSpPr>
        <p:spPr/>
        <p:txBody>
          <a:bodyPr>
            <a:normAutofit lnSpcReduction="10000"/>
          </a:bodyPr>
          <a:lstStyle/>
          <a:p>
            <a:r>
              <a:rPr lang="tr-TR" dirty="0" smtClean="0"/>
              <a:t>Bu </a:t>
            </a:r>
            <a:r>
              <a:rPr lang="tr-TR" dirty="0"/>
              <a:t>model davranışların öğrenilmiş olduğunu ve öğrenmenin çevrenin kontrolünde olduğunu, ödül ve </a:t>
            </a:r>
            <a:r>
              <a:rPr lang="tr-TR" dirty="0" err="1"/>
              <a:t>pekiştireçler</a:t>
            </a:r>
            <a:r>
              <a:rPr lang="tr-TR" dirty="0"/>
              <a:t> ile davranışların tekrarlandığını savunan </a:t>
            </a:r>
            <a:r>
              <a:rPr lang="tr-TR" dirty="0" err="1"/>
              <a:t>Skinner’in</a:t>
            </a:r>
            <a:r>
              <a:rPr lang="tr-TR" dirty="0"/>
              <a:t> felsefesi üzerine kurulmuştur</a:t>
            </a:r>
          </a:p>
          <a:p>
            <a:r>
              <a:rPr lang="tr-TR" dirty="0">
                <a:effectLst>
                  <a:outerShdw blurRad="38100" dist="38100" sx="1000" sy="1000" algn="tl">
                    <a:srgbClr val="C0C0C0"/>
                  </a:outerShdw>
                </a:effectLst>
                <a:cs typeface="Times New Roman" pitchFamily="18" charset="0"/>
              </a:rPr>
              <a:t>Ödül ve cezaya dayanır. Doğru davranışlar sonunda </a:t>
            </a:r>
            <a:r>
              <a:rPr lang="tr-TR" dirty="0" err="1">
                <a:effectLst>
                  <a:outerShdw blurRad="38100" dist="38100" sx="1000" sy="1000" algn="tl">
                    <a:srgbClr val="C0C0C0"/>
                  </a:outerShdw>
                </a:effectLst>
                <a:cs typeface="Times New Roman" pitchFamily="18" charset="0"/>
              </a:rPr>
              <a:t>pekiştireçler</a:t>
            </a:r>
            <a:r>
              <a:rPr lang="tr-TR" dirty="0">
                <a:effectLst>
                  <a:outerShdw blurRad="38100" dist="38100" sx="1000" sy="1000" algn="tl">
                    <a:srgbClr val="C0C0C0"/>
                  </a:outerShdw>
                </a:effectLst>
                <a:cs typeface="Times New Roman" pitchFamily="18" charset="0"/>
              </a:rPr>
              <a:t> vererek, bu davranışların yapılma sıklığını arttırmaktır. İstenmeyen davranışı yapan öğrenciler ise cezalandırılır.</a:t>
            </a:r>
            <a:endParaRPr lang="tr-TR" dirty="0"/>
          </a:p>
          <a:p>
            <a:r>
              <a:rPr lang="tr-TR" dirty="0"/>
              <a:t>İyi öğrenciler kurallara uyan ve ödül alan öğrencilerdir. İstenmeyen davranış gösteren öğrenci ise cezalandırılır.</a:t>
            </a:r>
          </a:p>
          <a:p>
            <a:endParaRPr lang="tr-TR" dirty="0"/>
          </a:p>
        </p:txBody>
      </p:sp>
    </p:spTree>
    <p:extLst>
      <p:ext uri="{BB962C8B-B14F-4D97-AF65-F5344CB8AC3E}">
        <p14:creationId xmlns:p14="http://schemas.microsoft.com/office/powerpoint/2010/main" val="3528347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pc="600" dirty="0" smtClean="0"/>
              <a:t> CANTER MODELİ</a:t>
            </a:r>
            <a:endParaRPr lang="tr-TR" spc="600" dirty="0"/>
          </a:p>
        </p:txBody>
      </p:sp>
      <p:sp>
        <p:nvSpPr>
          <p:cNvPr id="3" name="İçerik Yer Tutucusu 2"/>
          <p:cNvSpPr>
            <a:spLocks noGrp="1"/>
          </p:cNvSpPr>
          <p:nvPr>
            <p:ph idx="1"/>
          </p:nvPr>
        </p:nvSpPr>
        <p:spPr/>
        <p:txBody>
          <a:bodyPr>
            <a:normAutofit/>
          </a:bodyPr>
          <a:lstStyle/>
          <a:p>
            <a:r>
              <a:rPr lang="tr-TR" dirty="0"/>
              <a:t>Canter, ilk olarak otorite kurmayı göz önüne alır. Bu modelin amacı, öğretmenlerin sınıfta görev almalarını ve öğrencilere karşı güçlü olmalarını sağlamaktır.  Öğrencilerin de öğretime ilişkin sorumlu bir davranış kazanmasını istemektedir. Bu model öğretim yılının başlaması ile beraber öğretmenlerin öğrencilerin hatalı davranışlarına hoşgörü göstermesini reddeder.</a:t>
            </a:r>
          </a:p>
          <a:p>
            <a:endParaRPr lang="tr-TR" dirty="0"/>
          </a:p>
        </p:txBody>
      </p:sp>
    </p:spTree>
    <p:extLst>
      <p:ext uri="{BB962C8B-B14F-4D97-AF65-F5344CB8AC3E}">
        <p14:creationId xmlns:p14="http://schemas.microsoft.com/office/powerpoint/2010/main" val="1011171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pc="600" dirty="0" smtClean="0"/>
              <a:t>GLASSER MODELİ</a:t>
            </a:r>
            <a:endParaRPr lang="tr-TR" spc="600" dirty="0"/>
          </a:p>
        </p:txBody>
      </p:sp>
      <p:sp>
        <p:nvSpPr>
          <p:cNvPr id="3" name="İçerik Yer Tutucusu 2"/>
          <p:cNvSpPr>
            <a:spLocks noGrp="1"/>
          </p:cNvSpPr>
          <p:nvPr>
            <p:ph idx="1"/>
          </p:nvPr>
        </p:nvSpPr>
        <p:spPr>
          <a:xfrm>
            <a:off x="2133600" y="685801"/>
            <a:ext cx="6096000" cy="4255367"/>
          </a:xfrm>
        </p:spPr>
        <p:txBody>
          <a:bodyPr>
            <a:normAutofit fontScale="70000" lnSpcReduction="20000"/>
          </a:bodyPr>
          <a:lstStyle/>
          <a:p>
            <a:r>
              <a:rPr lang="tr-TR" dirty="0" smtClean="0"/>
              <a:t>“</a:t>
            </a:r>
            <a:r>
              <a:rPr lang="tr-TR" dirty="0"/>
              <a:t>Gerçeklik Terapisi” olarak adlandırılan model </a:t>
            </a:r>
            <a:r>
              <a:rPr lang="tr-TR" dirty="0" err="1"/>
              <a:t>Glasser</a:t>
            </a:r>
            <a:r>
              <a:rPr lang="tr-TR" dirty="0"/>
              <a:t> tarafından geliştirilmiştir. Modelin temel varsayımı bireylerin kendi kendilerini yönetebileceği üzerine kuruludur. Bu nedenle öğrenci olumsuz davranışının sorumluluğunu üstlenmelidir </a:t>
            </a:r>
            <a:endParaRPr lang="tr-TR" dirty="0" smtClean="0"/>
          </a:p>
          <a:p>
            <a:r>
              <a:rPr lang="tr-TR" dirty="0" smtClean="0"/>
              <a:t>Bu </a:t>
            </a:r>
            <a:r>
              <a:rPr lang="tr-TR" dirty="0"/>
              <a:t>görüşe göre, bireylerin sorunları sevilme ve değer verilme ihtiyaçlarının karşılanamamasından kaynaklanmaktadır.</a:t>
            </a:r>
          </a:p>
          <a:p>
            <a:r>
              <a:rPr lang="tr-TR" dirty="0"/>
              <a:t>Bu ihtiyaç eksikliği bireylerin olumsuz davranışlar göstermesine ve çevresindeki gerçek dünyaya yabancılaşmasına neden olur.</a:t>
            </a:r>
          </a:p>
          <a:p>
            <a:r>
              <a:rPr lang="tr-TR" dirty="0" err="1"/>
              <a:t>Glasser’e</a:t>
            </a:r>
            <a:r>
              <a:rPr lang="tr-TR" dirty="0"/>
              <a:t> göre, öğrencinin olumsuz davranışlarından öğretmen sorumludur.</a:t>
            </a:r>
          </a:p>
          <a:p>
            <a:r>
              <a:rPr lang="tr-TR" dirty="0"/>
              <a:t>Öğretmen olumsuz sınıf koşullarını değiştirerek öğrencileri başarılı kılacak koşullar yaratmalıdır.</a:t>
            </a:r>
          </a:p>
          <a:p>
            <a:r>
              <a:rPr lang="tr-TR" dirty="0"/>
              <a:t>Ayrıca öğretmenin öğrencilerin doğru davranışları seçmesine yardımcı olması gerekir.</a:t>
            </a:r>
          </a:p>
          <a:p>
            <a:r>
              <a:rPr lang="tr-TR" dirty="0"/>
              <a:t>Sınıfta gerçeklik terapisinde temel strateji öğrenci ile iletişim kurmak ve ihtiyaçlarını karşılamasına yardımcı olmaktır.</a:t>
            </a:r>
          </a:p>
          <a:p>
            <a:endParaRPr lang="tr-TR" dirty="0"/>
          </a:p>
        </p:txBody>
      </p:sp>
    </p:spTree>
    <p:extLst>
      <p:ext uri="{BB962C8B-B14F-4D97-AF65-F5344CB8AC3E}">
        <p14:creationId xmlns:p14="http://schemas.microsoft.com/office/powerpoint/2010/main" val="1082514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fontScale="85000" lnSpcReduction="20000"/>
          </a:bodyPr>
          <a:lstStyle/>
          <a:p>
            <a:endParaRPr lang="tr-TR" dirty="0" smtClean="0"/>
          </a:p>
          <a:p>
            <a:r>
              <a:rPr lang="tr-TR" dirty="0" err="1" smtClean="0"/>
              <a:t>Glasser’in</a:t>
            </a:r>
            <a:r>
              <a:rPr lang="tr-TR" dirty="0" smtClean="0"/>
              <a:t> </a:t>
            </a:r>
            <a:r>
              <a:rPr lang="tr-TR" dirty="0"/>
              <a:t>davranış değiştirme amacıyla önerdiği en önemli teknik, </a:t>
            </a:r>
            <a:r>
              <a:rPr lang="tr-TR" dirty="0">
                <a:solidFill>
                  <a:srgbClr val="FF0000"/>
                </a:solidFill>
              </a:rPr>
              <a:t>problem çözme </a:t>
            </a:r>
            <a:r>
              <a:rPr lang="tr-TR" dirty="0"/>
              <a:t>yaklaşımıdır. Bu süreç yedi basamaktan oluşmaktadır:</a:t>
            </a:r>
          </a:p>
          <a:p>
            <a:r>
              <a:rPr lang="tr-TR" b="1" dirty="0"/>
              <a:t>Birinci aşama </a:t>
            </a:r>
            <a:r>
              <a:rPr lang="tr-TR" dirty="0"/>
              <a:t>: Öğrencilerle ilişki kurmak. Problem çözmeye başlamadan önce, öğrenci ile sıcak, kişisel ilişki kurulması gerekir.</a:t>
            </a:r>
          </a:p>
          <a:p>
            <a:r>
              <a:rPr lang="tr-TR" b="1" dirty="0"/>
              <a:t>İkinci aşama </a:t>
            </a:r>
            <a:r>
              <a:rPr lang="tr-TR" dirty="0"/>
              <a:t>: Davranışa odaklanma. Öğrenciden yaptığı davranışı tanımlaması istenir. Yaptığı davranışın farkında olma davranış değiştirmenin ilk koşuludur. </a:t>
            </a:r>
          </a:p>
          <a:p>
            <a:r>
              <a:rPr lang="tr-TR" b="1" dirty="0"/>
              <a:t>Üçüncü aşama </a:t>
            </a:r>
            <a:r>
              <a:rPr lang="tr-TR" dirty="0"/>
              <a:t>: Öğrenci davranışını değerlendirmelidir. </a:t>
            </a:r>
          </a:p>
          <a:p>
            <a:r>
              <a:rPr lang="tr-TR" b="1" dirty="0"/>
              <a:t>Dördüncü aşama </a:t>
            </a:r>
            <a:r>
              <a:rPr lang="tr-TR" dirty="0"/>
              <a:t>: Sorumluluğu kabul etmek. Öğrenci davranışının olumsuz olduğunu ve değiştirilmesi gerektiğini kabul etmelidir. 	  </a:t>
            </a:r>
          </a:p>
          <a:p>
            <a:r>
              <a:rPr lang="tr-TR" b="1" dirty="0"/>
              <a:t>Beşinci aşama </a:t>
            </a:r>
            <a:r>
              <a:rPr lang="tr-TR" dirty="0"/>
              <a:t>: Bir plan geliştirmek. Bu aşamada plan geliştirilerek öğretmen ve öğrenci planın uygulanmasında üstüne düşen görevleri yapar. </a:t>
            </a:r>
          </a:p>
          <a:p>
            <a:r>
              <a:rPr lang="tr-TR" b="1" dirty="0"/>
              <a:t>Altıncı aşama </a:t>
            </a:r>
            <a:r>
              <a:rPr lang="tr-TR" dirty="0"/>
              <a:t>: Öğrencinin izlenen planla özdeşleşmesini sağlamak. Altıncı ve yedinci aşamalar izleme sürecini içerir. Öğretmen ders içinde öğrenciyi gözlemeli ve planı uygulayıp uygulamadığına bakmalıdır. </a:t>
            </a:r>
          </a:p>
          <a:p>
            <a:r>
              <a:rPr lang="tr-TR" b="1" dirty="0"/>
              <a:t>Yedinci aşama </a:t>
            </a:r>
            <a:r>
              <a:rPr lang="tr-TR" dirty="0"/>
              <a:t>: Bu aşama plan işlemezse gereklidir. Plan işlemediği zaman öğrenci cezalandırılmamalı, ancak özür de kabul edilmemelidir. Öğrenci ile ilk üç aşama kısaca tekrarlandıktan sonra, planın niçin işlemediği konuşularak önlemler alınmalı ya da yeni plan üretilmelidir.</a:t>
            </a:r>
          </a:p>
        </p:txBody>
      </p:sp>
    </p:spTree>
    <p:extLst>
      <p:ext uri="{BB962C8B-B14F-4D97-AF65-F5344CB8AC3E}">
        <p14:creationId xmlns:p14="http://schemas.microsoft.com/office/powerpoint/2010/main" val="4289262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pc="600" dirty="0" smtClean="0"/>
              <a:t>MANTIKSAL SONUÇLAR MODELİ </a:t>
            </a:r>
            <a:endParaRPr lang="tr-TR" spc="600" dirty="0"/>
          </a:p>
        </p:txBody>
      </p:sp>
      <p:sp>
        <p:nvSpPr>
          <p:cNvPr id="3" name="İçerik Yer Tutucusu 2"/>
          <p:cNvSpPr>
            <a:spLocks noGrp="1"/>
          </p:cNvSpPr>
          <p:nvPr>
            <p:ph idx="1"/>
          </p:nvPr>
        </p:nvSpPr>
        <p:spPr/>
        <p:txBody>
          <a:bodyPr>
            <a:normAutofit/>
          </a:bodyPr>
          <a:lstStyle/>
          <a:p>
            <a:r>
              <a:rPr lang="tr-TR" dirty="0"/>
              <a:t>Bu modelin amacı, öğrencide öz disiplin geliştirmektir. Öğrenciye kendi davranışlarından kendisinin sorumlu olduğu öğretilmelidir. Model, sınıf kurallarının ve kuralların bozulması durumunda karşılaşılacak sonuçların olabildiğince demokratik yollarla belirlenmesini öngörmektedir. Modelin öngördüğü ussal sonuçlar, öğretmen tarafından düzenlenen ve gerçek yaşantıyı temsil eden deneyimlerdir. </a:t>
            </a:r>
          </a:p>
        </p:txBody>
      </p:sp>
    </p:spTree>
    <p:extLst>
      <p:ext uri="{BB962C8B-B14F-4D97-AF65-F5344CB8AC3E}">
        <p14:creationId xmlns:p14="http://schemas.microsoft.com/office/powerpoint/2010/main" val="3994476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a:t>Öğrenci özgün davranışlarından sorumlu olduğunu öğrenir. Ussal sonuçlar, öğrenciye durumları değerlendirme, yaşayarak öğrenme ve uygun tercihler yapmayı öğretir. </a:t>
            </a:r>
            <a:r>
              <a:rPr lang="tr-TR" dirty="0" err="1"/>
              <a:t>Dreikurs</a:t>
            </a:r>
            <a:r>
              <a:rPr lang="tr-TR" dirty="0"/>
              <a:t>, hatalı inançlardan kaynaklanan amaçları; dikkat çekme, güç gösterisi, intikam ve içine kapanma olarak dört gruba ayırır. Öğrenciye istenmeyen davranışının sonucunda karşılaşacağı ussal sonuçlar açıklanır ve istenen davranışlar göstermeye karar vermesi sağlanır. </a:t>
            </a:r>
          </a:p>
        </p:txBody>
      </p:sp>
    </p:spTree>
    <p:extLst>
      <p:ext uri="{BB962C8B-B14F-4D97-AF65-F5344CB8AC3E}">
        <p14:creationId xmlns:p14="http://schemas.microsoft.com/office/powerpoint/2010/main" val="40820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pc="600" dirty="0" smtClean="0"/>
              <a:t>KOUNIN MODELİ</a:t>
            </a:r>
            <a:endParaRPr lang="tr-TR" spc="600" dirty="0"/>
          </a:p>
        </p:txBody>
      </p:sp>
      <p:sp>
        <p:nvSpPr>
          <p:cNvPr id="3" name="İçerik Yer Tutucusu 2"/>
          <p:cNvSpPr>
            <a:spLocks noGrp="1"/>
          </p:cNvSpPr>
          <p:nvPr>
            <p:ph idx="1"/>
          </p:nvPr>
        </p:nvSpPr>
        <p:spPr/>
        <p:txBody>
          <a:bodyPr>
            <a:normAutofit fontScale="92500" lnSpcReduction="20000"/>
          </a:bodyPr>
          <a:lstStyle/>
          <a:p>
            <a:r>
              <a:rPr lang="tr-TR" dirty="0"/>
              <a:t>Bu model grup yönetimini ve dalga etkisini vurgular. Bu modelde öğretmen bir öğrencinin olumsuz davranışını düzelttiğinde, bu durumun diğer öğrencileri de etkilediği düşüncesi kabul edilir. Buna da dalga etkisi adı verilir.</a:t>
            </a:r>
          </a:p>
          <a:p>
            <a:pPr algn="just"/>
            <a:r>
              <a:rPr lang="tr-TR" dirty="0">
                <a:effectLst>
                  <a:outerShdw blurRad="38100" dist="38100" sx="1000" sy="1000" algn="tl">
                    <a:srgbClr val="C0C0C0"/>
                  </a:outerShdw>
                </a:effectLst>
                <a:cs typeface="Arial" pitchFamily="34" charset="0"/>
              </a:rPr>
              <a:t>Sınıf içerisinde gösterilen olumlu ve olumsuz davranışların dalga etkisi yaratarak, diğer kişileri de etkilediği savunulur. Olumsuz bir davranış sergileyen bir öğrencinin, bu davranışı belirtilmeli ve doğru davranışın ne olması gerektiği açıklanmalıdır. </a:t>
            </a:r>
          </a:p>
          <a:p>
            <a:pPr algn="just"/>
            <a:r>
              <a:rPr lang="tr-TR" dirty="0">
                <a:cs typeface="Arial" pitchFamily="34" charset="0"/>
              </a:rPr>
              <a:t>Bu modelde sert tepkiler önerilmez. Öğretmenlere bir problem karşısında gereksiz uğraşlardan çok dersleriyle ilgilenmeleri, etkinlikleri değiştirmeleri ve öğrencilerin derse etkin katılımını sağlamaları önerilir</a:t>
            </a:r>
            <a:r>
              <a:rPr lang="tr-TR" dirty="0">
                <a:effectLst>
                  <a:outerShdw blurRad="38100" dist="38100" sx="1000" sy="1000" algn="tl">
                    <a:srgbClr val="C0C0C0"/>
                  </a:outerShdw>
                </a:effectLst>
                <a:cs typeface="Arial" pitchFamily="34" charset="0"/>
              </a:rPr>
              <a:t>.</a:t>
            </a:r>
            <a:endParaRPr lang="tr-TR" dirty="0"/>
          </a:p>
        </p:txBody>
      </p:sp>
    </p:spTree>
    <p:extLst>
      <p:ext uri="{BB962C8B-B14F-4D97-AF65-F5344CB8AC3E}">
        <p14:creationId xmlns:p14="http://schemas.microsoft.com/office/powerpoint/2010/main" val="1465518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4000" b="1" spc="600" dirty="0" smtClean="0">
                <a:latin typeface="+mn-lt"/>
              </a:rPr>
              <a:t>ETKİLİ ÖĞRETMENLİK EĞİTİMİ MODELİ</a:t>
            </a:r>
            <a:endParaRPr lang="tr-TR" sz="4000" b="1" spc="600" dirty="0">
              <a:latin typeface="+mn-lt"/>
            </a:endParaRPr>
          </a:p>
        </p:txBody>
      </p:sp>
      <p:sp>
        <p:nvSpPr>
          <p:cNvPr id="3" name="İçerik Yer Tutucusu 2"/>
          <p:cNvSpPr>
            <a:spLocks noGrp="1"/>
          </p:cNvSpPr>
          <p:nvPr>
            <p:ph idx="1"/>
          </p:nvPr>
        </p:nvSpPr>
        <p:spPr/>
        <p:txBody>
          <a:bodyPr>
            <a:normAutofit fontScale="92500"/>
          </a:bodyPr>
          <a:lstStyle/>
          <a:p>
            <a:r>
              <a:rPr lang="tr-TR" dirty="0"/>
              <a:t>Thomas Gordon tarafından öğretmenlerle öğrenciler arasında olumlu ilişkilerin nasıl düzenlenebileceği anlayışı için etkili öğretmenlik eğitimi modeli düzenlenmiştir. Gordon, öğretmenlerin anlayışlı tavırlarıyla istenmeyen davranışların azalabileceğine inanır ve savunur. Sorunların çözümü için problemin kaynağının bulunması gerektiğini belirtir. </a:t>
            </a:r>
          </a:p>
          <a:p>
            <a:r>
              <a:rPr lang="tr-TR" dirty="0"/>
              <a:t>Bu yöntem, sorunun özünü araştırmaya ve onu iyileştirmeye yöneliktir. Öğretmen-öğrenci çatışmasında her iki taraf soruna çözüm getirebilmek </a:t>
            </a:r>
            <a:r>
              <a:rPr lang="tr-TR"/>
              <a:t>amacıyla </a:t>
            </a:r>
            <a:r>
              <a:rPr lang="tr-TR" smtClean="0"/>
              <a:t>baş başa </a:t>
            </a:r>
            <a:r>
              <a:rPr lang="tr-TR" dirty="0"/>
              <a:t>verirler ve çeşitli çözümler üretirler. Bu çözüm önerilerinden her iki tarafın ihtiyacına cevap verebilecek birini seçerler.</a:t>
            </a:r>
            <a:endParaRPr lang="tr-TR" dirty="0">
              <a:solidFill>
                <a:srgbClr val="FF0000"/>
              </a:solidFill>
            </a:endParaRPr>
          </a:p>
          <a:p>
            <a:endParaRPr lang="tr-TR" dirty="0"/>
          </a:p>
        </p:txBody>
      </p:sp>
    </p:spTree>
    <p:extLst>
      <p:ext uri="{BB962C8B-B14F-4D97-AF65-F5344CB8AC3E}">
        <p14:creationId xmlns:p14="http://schemas.microsoft.com/office/powerpoint/2010/main" val="2256998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a:t>Bu modelde, önce sınıftaki problem kaynağının tespit edilmesi gerekir. Eğer problemin kaynağı öğrenci ise, öğretmen öğrenciyi bir danışman ve yardım edici olarak aktif dinlemeyi (</a:t>
            </a:r>
            <a:r>
              <a:rPr lang="tr-TR" dirty="0" err="1"/>
              <a:t>empatik</a:t>
            </a:r>
            <a:r>
              <a:rPr lang="tr-TR" dirty="0"/>
              <a:t> dinlemeyi) önerir. Bu şekilde öğrencinin kendi problemine kendisinin çözüm bulmasına yardım edilmelidir. Eğer problem öğretmene ait ise öğretmen bu probleme öğrencileri ile beraber çözüm bulmalıdır.</a:t>
            </a:r>
          </a:p>
          <a:p>
            <a:endParaRPr lang="tr-TR" dirty="0"/>
          </a:p>
        </p:txBody>
      </p:sp>
    </p:spTree>
    <p:extLst>
      <p:ext uri="{BB962C8B-B14F-4D97-AF65-F5344CB8AC3E}">
        <p14:creationId xmlns:p14="http://schemas.microsoft.com/office/powerpoint/2010/main" val="92702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DİSİPLİN YÖNTEMLERİ</a:t>
            </a:r>
            <a:endParaRPr lang="tr-TR" b="1" dirty="0"/>
          </a:p>
        </p:txBody>
      </p:sp>
      <p:sp>
        <p:nvSpPr>
          <p:cNvPr id="3" name="İçerik Yer Tutucusu 2"/>
          <p:cNvSpPr>
            <a:spLocks noGrp="1"/>
          </p:cNvSpPr>
          <p:nvPr>
            <p:ph idx="1"/>
          </p:nvPr>
        </p:nvSpPr>
        <p:spPr/>
        <p:txBody>
          <a:bodyPr/>
          <a:lstStyle/>
          <a:p>
            <a:r>
              <a:rPr lang="tr-TR" dirty="0" smtClean="0"/>
              <a:t>Öğretmenlerin eğitim ve öğretim faaliyetlerinde sınıfta disiplini sağlama konusunda kabul ettikleri çeşitli disiplin yöntemleri bulunmaktadır. Eğitim sisteminin her kademesinde kabul görmüş disiplin yöntemlerinden bazıları şunlardır.</a:t>
            </a:r>
            <a:endParaRPr lang="tr-TR" dirty="0"/>
          </a:p>
        </p:txBody>
      </p:sp>
    </p:spTree>
    <p:extLst>
      <p:ext uri="{BB962C8B-B14F-4D97-AF65-F5344CB8AC3E}">
        <p14:creationId xmlns:p14="http://schemas.microsoft.com/office/powerpoint/2010/main" val="3763673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DİSİPLİN YÖNTEMLERİ</a:t>
            </a:r>
          </a:p>
        </p:txBody>
      </p:sp>
      <p:sp>
        <p:nvSpPr>
          <p:cNvPr id="3" name="İçerik Yer Tutucusu 2"/>
          <p:cNvSpPr>
            <a:spLocks noGrp="1"/>
          </p:cNvSpPr>
          <p:nvPr>
            <p:ph idx="1"/>
          </p:nvPr>
        </p:nvSpPr>
        <p:spPr/>
        <p:txBody>
          <a:bodyPr>
            <a:normAutofit/>
          </a:bodyPr>
          <a:lstStyle/>
          <a:p>
            <a:r>
              <a:rPr lang="tr-TR" dirty="0"/>
              <a:t> </a:t>
            </a:r>
            <a:r>
              <a:rPr lang="tr-TR" b="1" dirty="0"/>
              <a:t>Geleneksel Disiplin Yöntemleri</a:t>
            </a:r>
            <a:r>
              <a:rPr lang="tr-TR" dirty="0" smtClean="0"/>
              <a:t>: </a:t>
            </a:r>
            <a:r>
              <a:rPr lang="tr-TR" dirty="0"/>
              <a:t>3’e ayrılmaktadır. </a:t>
            </a:r>
            <a:endParaRPr lang="tr-TR" dirty="0" smtClean="0"/>
          </a:p>
          <a:p>
            <a:r>
              <a:rPr lang="tr-TR" dirty="0" smtClean="0"/>
              <a:t>1-İtaat</a:t>
            </a:r>
            <a:r>
              <a:rPr lang="tr-TR" dirty="0"/>
              <a:t>: Bu yöntemde öğretmenin öğrencilerini birer insan olarak değil, birer nesne olarak algılaması ve onlara bu anlayışla davranması söz konusudur. Bu yöntemde öğretmen öğrencisine belli bir davranışta bulunmasını veya bulunmamasını gerekirse zorla sağlama anlayışındadır. </a:t>
            </a:r>
          </a:p>
        </p:txBody>
      </p:sp>
    </p:spTree>
    <p:extLst>
      <p:ext uri="{BB962C8B-B14F-4D97-AF65-F5344CB8AC3E}">
        <p14:creationId xmlns:p14="http://schemas.microsoft.com/office/powerpoint/2010/main" val="185017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DİSİPLİN YÖNTEMLERİ</a:t>
            </a:r>
          </a:p>
        </p:txBody>
      </p:sp>
      <p:sp>
        <p:nvSpPr>
          <p:cNvPr id="3" name="İçerik Yer Tutucusu 2"/>
          <p:cNvSpPr>
            <a:spLocks noGrp="1"/>
          </p:cNvSpPr>
          <p:nvPr>
            <p:ph idx="1"/>
          </p:nvPr>
        </p:nvSpPr>
        <p:spPr/>
        <p:txBody>
          <a:bodyPr>
            <a:normAutofit/>
          </a:bodyPr>
          <a:lstStyle/>
          <a:p>
            <a:r>
              <a:rPr lang="tr-TR" dirty="0"/>
              <a:t>2- Ödül: Bir öğrencinin istediği yönde davranışta bulunmasının hemen ardından aldığı olumlu pekiştireceklerdir. Davranışçı yaklaşıma göre öğrenmenin esasını pekiştirme oluşturmaktadır. Pekiştirme yok olduğunda davranışta sönme meydana gelir. </a:t>
            </a:r>
            <a:endParaRPr lang="tr-TR" dirty="0" smtClean="0"/>
          </a:p>
          <a:p>
            <a:r>
              <a:rPr lang="tr-TR" dirty="0"/>
              <a:t>3-Ceza: Ceza, öğrencinin yapmaktan hoşlandığı bir davranıştan alıkonması veya yapmaktan hoşlandığı bir davranışı yapmasının istenmesidir. </a:t>
            </a:r>
          </a:p>
        </p:txBody>
      </p:sp>
    </p:spTree>
    <p:extLst>
      <p:ext uri="{BB962C8B-B14F-4D97-AF65-F5344CB8AC3E}">
        <p14:creationId xmlns:p14="http://schemas.microsoft.com/office/powerpoint/2010/main" val="14159548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DİSİPLİN YÖNTEMLERİ</a:t>
            </a:r>
          </a:p>
        </p:txBody>
      </p:sp>
      <p:sp>
        <p:nvSpPr>
          <p:cNvPr id="3" name="İçerik Yer Tutucusu 2"/>
          <p:cNvSpPr>
            <a:spLocks noGrp="1"/>
          </p:cNvSpPr>
          <p:nvPr>
            <p:ph idx="1"/>
          </p:nvPr>
        </p:nvSpPr>
        <p:spPr/>
        <p:txBody>
          <a:bodyPr/>
          <a:lstStyle/>
          <a:p>
            <a:r>
              <a:rPr lang="tr-TR" b="1" dirty="0"/>
              <a:t>Demokratik Disiplin Yöntemleri</a:t>
            </a:r>
            <a:r>
              <a:rPr lang="tr-TR" dirty="0"/>
              <a:t>: Demokrasiyi öğrencilere öğretmenin en iyi yolu onun sınıfta uygulamalı olarak gerçekleştirilmesidir. Çünkü öğrenciyi en çok etkileyen öğretmenlerin söyledikleri değil, yaptıklarıdır. Öğrenciler öğrenmeye zihinsel, duygusal, sosyal ve fiziksel olarak katılmalı ve öğrendikleri kendileri için bir anlam ifade etmelidir. </a:t>
            </a:r>
          </a:p>
        </p:txBody>
      </p:sp>
    </p:spTree>
    <p:extLst>
      <p:ext uri="{BB962C8B-B14F-4D97-AF65-F5344CB8AC3E}">
        <p14:creationId xmlns:p14="http://schemas.microsoft.com/office/powerpoint/2010/main" val="8206038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DAHA İYİ BİR SINIF DİSİPLİNİ İÇİN 11 TEKNİK</a:t>
            </a:r>
            <a:endParaRPr lang="tr-TR" dirty="0"/>
          </a:p>
        </p:txBody>
      </p:sp>
      <p:sp>
        <p:nvSpPr>
          <p:cNvPr id="3" name="İçerik Yer Tutucusu 2"/>
          <p:cNvSpPr>
            <a:spLocks noGrp="1"/>
          </p:cNvSpPr>
          <p:nvPr>
            <p:ph idx="1"/>
          </p:nvPr>
        </p:nvSpPr>
        <p:spPr/>
        <p:txBody>
          <a:bodyPr>
            <a:normAutofit/>
          </a:bodyPr>
          <a:lstStyle/>
          <a:p>
            <a:r>
              <a:rPr lang="tr-TR" b="1" dirty="0"/>
              <a:t>1. Dikkat çek! </a:t>
            </a:r>
            <a:endParaRPr lang="tr-TR" b="1" dirty="0" smtClean="0"/>
          </a:p>
          <a:p>
            <a:pPr marL="0" indent="0">
              <a:buNone/>
            </a:pPr>
            <a:r>
              <a:rPr lang="tr-TR" dirty="0" smtClean="0"/>
              <a:t>Derse </a:t>
            </a:r>
            <a:r>
              <a:rPr lang="tr-TR" dirty="0"/>
              <a:t>başlamadan herkesin dikkatini çek. Gürültülü sınıfa ders verme. Herkes yerine oturup tamamen susuncaya kadar bekle. Dersi yumuşak bir sesle ver, bağırarak ders anlatma. </a:t>
            </a:r>
            <a:endParaRPr lang="tr-TR" dirty="0" smtClean="0"/>
          </a:p>
          <a:p>
            <a:r>
              <a:rPr lang="tr-TR" b="1" dirty="0" smtClean="0"/>
              <a:t>2</a:t>
            </a:r>
            <a:r>
              <a:rPr lang="tr-TR" b="1" dirty="0"/>
              <a:t>. Öğretimi açık yap </a:t>
            </a:r>
            <a:endParaRPr lang="tr-TR" b="1" dirty="0" smtClean="0"/>
          </a:p>
          <a:p>
            <a:pPr marL="0" indent="0">
              <a:buNone/>
            </a:pPr>
            <a:r>
              <a:rPr lang="tr-TR" dirty="0" smtClean="0"/>
              <a:t>Derste </a:t>
            </a:r>
            <a:r>
              <a:rPr lang="tr-TR" dirty="0"/>
              <a:t>neler yapacağını ve öğrencilerden ne beklediğini baştan söyle. Zamanı iyi planla. Öğrencilerle sohbet edecek zaman da ayır. </a:t>
            </a:r>
          </a:p>
        </p:txBody>
      </p:sp>
    </p:spTree>
    <p:extLst>
      <p:ext uri="{BB962C8B-B14F-4D97-AF65-F5344CB8AC3E}">
        <p14:creationId xmlns:p14="http://schemas.microsoft.com/office/powerpoint/2010/main" val="25009735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DAHA İYİ BİR SINIF DİSİPLİNİ İÇİN 11 TEKNİK</a:t>
            </a:r>
            <a:endParaRPr lang="tr-TR" dirty="0"/>
          </a:p>
        </p:txBody>
      </p:sp>
      <p:sp>
        <p:nvSpPr>
          <p:cNvPr id="3" name="İçerik Yer Tutucusu 2"/>
          <p:cNvSpPr>
            <a:spLocks noGrp="1"/>
          </p:cNvSpPr>
          <p:nvPr>
            <p:ph idx="1"/>
          </p:nvPr>
        </p:nvSpPr>
        <p:spPr/>
        <p:txBody>
          <a:bodyPr>
            <a:normAutofit fontScale="92500" lnSpcReduction="10000"/>
          </a:bodyPr>
          <a:lstStyle/>
          <a:p>
            <a:r>
              <a:rPr lang="tr-TR" b="1" dirty="0"/>
              <a:t>3. Sınıfı sürekli kontrol et </a:t>
            </a:r>
            <a:endParaRPr lang="tr-TR" b="1" dirty="0" smtClean="0"/>
          </a:p>
          <a:p>
            <a:pPr marL="0" indent="0">
              <a:buNone/>
            </a:pPr>
            <a:r>
              <a:rPr lang="tr-TR" dirty="0" smtClean="0"/>
              <a:t>Ders </a:t>
            </a:r>
            <a:r>
              <a:rPr lang="tr-TR" dirty="0"/>
              <a:t>anlatırken sınıfın her yanını dolaş, sınıfta gitmediğin yer kalmasın. Çalışmalarını kontrol et. Dolaşmadığın zamanlar da göz kontrolü yap. </a:t>
            </a:r>
            <a:endParaRPr lang="tr-TR" dirty="0" smtClean="0"/>
          </a:p>
          <a:p>
            <a:r>
              <a:rPr lang="tr-TR" b="1" dirty="0" smtClean="0"/>
              <a:t>4</a:t>
            </a:r>
            <a:r>
              <a:rPr lang="tr-TR" b="1" dirty="0"/>
              <a:t>. Öğrencilere örnek ol </a:t>
            </a:r>
            <a:endParaRPr lang="tr-TR" b="1" dirty="0" smtClean="0"/>
          </a:p>
          <a:p>
            <a:pPr marL="0" indent="0">
              <a:buNone/>
            </a:pPr>
            <a:r>
              <a:rPr lang="tr-TR" dirty="0" smtClean="0"/>
              <a:t>“</a:t>
            </a:r>
            <a:r>
              <a:rPr lang="tr-TR" dirty="0"/>
              <a:t>Değerleri öğretme, göster.” Öğretmen öğrenciler için örnek olmalıdır. “Dediğim gibi yap, yaptığım gibi yapma” felsefesinde olmamalıdır. </a:t>
            </a:r>
            <a:endParaRPr lang="tr-TR" dirty="0" smtClean="0"/>
          </a:p>
          <a:p>
            <a:r>
              <a:rPr lang="tr-TR" b="1" dirty="0" smtClean="0"/>
              <a:t>5</a:t>
            </a:r>
            <a:r>
              <a:rPr lang="tr-TR" b="1" dirty="0"/>
              <a:t>. Sözel olmayan işaretler kullan </a:t>
            </a:r>
            <a:endParaRPr lang="tr-TR" b="1" dirty="0" smtClean="0"/>
          </a:p>
          <a:p>
            <a:pPr marL="0" indent="0">
              <a:buNone/>
            </a:pPr>
            <a:r>
              <a:rPr lang="tr-TR" dirty="0" smtClean="0"/>
              <a:t>Sınıfta </a:t>
            </a:r>
            <a:r>
              <a:rPr lang="tr-TR" dirty="0"/>
              <a:t>sadece sesi ve sözü değil, yüz ifadeleri, el ve beden hareketlerini de kullan. Bunları anlamazlarsa, açıkla.</a:t>
            </a:r>
          </a:p>
          <a:p>
            <a:endParaRPr lang="tr-TR" dirty="0"/>
          </a:p>
          <a:p>
            <a:pPr marL="0" indent="0">
              <a:buNone/>
            </a:pPr>
            <a:endParaRPr lang="tr-TR" dirty="0"/>
          </a:p>
        </p:txBody>
      </p:sp>
    </p:spTree>
    <p:extLst>
      <p:ext uri="{BB962C8B-B14F-4D97-AF65-F5344CB8AC3E}">
        <p14:creationId xmlns:p14="http://schemas.microsoft.com/office/powerpoint/2010/main" val="39537886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DAHA İYİ BİR SINIF DİSİPLİNİ İÇİN 11 TEKNİK</a:t>
            </a:r>
            <a:endParaRPr lang="tr-TR" dirty="0"/>
          </a:p>
        </p:txBody>
      </p:sp>
      <p:sp>
        <p:nvSpPr>
          <p:cNvPr id="3" name="İçerik Yer Tutucusu 2"/>
          <p:cNvSpPr>
            <a:spLocks noGrp="1"/>
          </p:cNvSpPr>
          <p:nvPr>
            <p:ph idx="1"/>
          </p:nvPr>
        </p:nvSpPr>
        <p:spPr/>
        <p:txBody>
          <a:bodyPr>
            <a:normAutofit fontScale="92500" lnSpcReduction="20000"/>
          </a:bodyPr>
          <a:lstStyle/>
          <a:p>
            <a:r>
              <a:rPr lang="tr-TR" b="1" dirty="0"/>
              <a:t> 6. Çevreyi kontrol altına al </a:t>
            </a:r>
            <a:endParaRPr lang="tr-TR" b="1" dirty="0" smtClean="0"/>
          </a:p>
          <a:p>
            <a:pPr marL="0" indent="0">
              <a:buNone/>
            </a:pPr>
            <a:r>
              <a:rPr lang="tr-TR" dirty="0" smtClean="0"/>
              <a:t>Sınıf</a:t>
            </a:r>
            <a:r>
              <a:rPr lang="tr-TR" dirty="0"/>
              <a:t>, öğrencilerin hoşuna gidecek şekilde düzenlenmelidir (duvarlar, malzemeler). Sizin ve öğrencilerin sevdiği bazı resim ve eşyaları da sınıfa as. </a:t>
            </a:r>
            <a:endParaRPr lang="tr-TR" dirty="0" smtClean="0"/>
          </a:p>
          <a:p>
            <a:r>
              <a:rPr lang="tr-TR" b="1" dirty="0" smtClean="0"/>
              <a:t>7</a:t>
            </a:r>
            <a:r>
              <a:rPr lang="tr-TR" b="1" dirty="0"/>
              <a:t>. Düşük düzeyde müdahale </a:t>
            </a:r>
            <a:endParaRPr lang="tr-TR" b="1" dirty="0" smtClean="0"/>
          </a:p>
          <a:p>
            <a:pPr marL="0" indent="0">
              <a:buNone/>
            </a:pPr>
            <a:r>
              <a:rPr lang="tr-TR" dirty="0" smtClean="0"/>
              <a:t>Disiplin </a:t>
            </a:r>
            <a:r>
              <a:rPr lang="tr-TR" dirty="0"/>
              <a:t>problemlerini sakin karşıla. Müdahaleyi yumuşak yap. İstenmeyen davranış yapana dikkat ederek onu ödüllendirme, önemsiz karşıla. </a:t>
            </a:r>
            <a:endParaRPr lang="tr-TR" dirty="0" smtClean="0"/>
          </a:p>
          <a:p>
            <a:r>
              <a:rPr lang="tr-TR" b="1" dirty="0" smtClean="0"/>
              <a:t>8</a:t>
            </a:r>
            <a:r>
              <a:rPr lang="tr-TR" b="1" dirty="0"/>
              <a:t>. Kendine güvenen disiplin </a:t>
            </a:r>
            <a:endParaRPr lang="tr-TR" b="1" dirty="0" smtClean="0"/>
          </a:p>
          <a:p>
            <a:pPr marL="0" indent="0">
              <a:buNone/>
            </a:pPr>
            <a:r>
              <a:rPr lang="tr-TR" dirty="0" smtClean="0"/>
              <a:t>Otorite </a:t>
            </a:r>
            <a:r>
              <a:rPr lang="tr-TR" dirty="0"/>
              <a:t>ile ödülü iyi dengele. Disiplinli ol. Sınıfın hakimi ol, bunu öğrencilere devretme. Kuralları koy ve kararlı şekilde uygula. </a:t>
            </a:r>
          </a:p>
        </p:txBody>
      </p:sp>
    </p:spTree>
    <p:extLst>
      <p:ext uri="{BB962C8B-B14F-4D97-AF65-F5344CB8AC3E}">
        <p14:creationId xmlns:p14="http://schemas.microsoft.com/office/powerpoint/2010/main" val="2035579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DAHA İYİ BİR SINIF DİSİPLİNİ İÇİN 11 TEKNİK</a:t>
            </a:r>
            <a:endParaRPr lang="tr-TR" dirty="0"/>
          </a:p>
        </p:txBody>
      </p:sp>
      <p:sp>
        <p:nvSpPr>
          <p:cNvPr id="3" name="İçerik Yer Tutucusu 2"/>
          <p:cNvSpPr>
            <a:spLocks noGrp="1"/>
          </p:cNvSpPr>
          <p:nvPr>
            <p:ph idx="1"/>
          </p:nvPr>
        </p:nvSpPr>
        <p:spPr/>
        <p:txBody>
          <a:bodyPr>
            <a:normAutofit fontScale="92500"/>
          </a:bodyPr>
          <a:lstStyle/>
          <a:p>
            <a:r>
              <a:rPr lang="tr-TR" b="1" dirty="0"/>
              <a:t> 9. Kendine güvenen ben-mesajı </a:t>
            </a:r>
            <a:endParaRPr lang="tr-TR" b="1" dirty="0" smtClean="0"/>
          </a:p>
          <a:p>
            <a:pPr marL="0" indent="0">
              <a:buNone/>
            </a:pPr>
            <a:r>
              <a:rPr lang="tr-TR" dirty="0" smtClean="0"/>
              <a:t>İstenmeyen </a:t>
            </a:r>
            <a:r>
              <a:rPr lang="tr-TR" dirty="0"/>
              <a:t>davranış yapan öğrenciye karşı güçlü benlik göster. “Sizden şunu istiyorum, şunu bekliyorum...” de. Yanlış hareket üzerinde durma; istediğin doğru hareketi vurgula. </a:t>
            </a:r>
            <a:endParaRPr lang="tr-TR" dirty="0" smtClean="0"/>
          </a:p>
          <a:p>
            <a:r>
              <a:rPr lang="tr-TR" b="1" dirty="0" smtClean="0"/>
              <a:t>10</a:t>
            </a:r>
            <a:r>
              <a:rPr lang="tr-TR" b="1" dirty="0"/>
              <a:t>. İnsani ben-mesajı </a:t>
            </a:r>
            <a:endParaRPr lang="tr-TR" b="1" dirty="0" smtClean="0"/>
          </a:p>
          <a:p>
            <a:pPr marL="0" indent="0">
              <a:buNone/>
            </a:pPr>
            <a:r>
              <a:rPr lang="tr-TR" dirty="0" smtClean="0"/>
              <a:t>Sınıfta </a:t>
            </a:r>
            <a:r>
              <a:rPr lang="tr-TR" dirty="0"/>
              <a:t>kendi durumunu öğrencilerin anlayış ve takdirine bırakır, onlara hümanist yaklaşır. </a:t>
            </a:r>
            <a:endParaRPr lang="tr-TR" dirty="0" smtClean="0"/>
          </a:p>
          <a:p>
            <a:r>
              <a:rPr lang="tr-TR" b="1" dirty="0" smtClean="0"/>
              <a:t>11</a:t>
            </a:r>
            <a:r>
              <a:rPr lang="tr-TR" b="1" dirty="0"/>
              <a:t>. Pozitif Disiplin </a:t>
            </a:r>
            <a:endParaRPr lang="tr-TR" b="1" dirty="0" smtClean="0"/>
          </a:p>
          <a:p>
            <a:pPr marL="0" indent="0">
              <a:buNone/>
            </a:pPr>
            <a:r>
              <a:rPr lang="tr-TR" dirty="0" smtClean="0"/>
              <a:t>Sınıf </a:t>
            </a:r>
            <a:r>
              <a:rPr lang="tr-TR" dirty="0"/>
              <a:t>kurallarını olumlu cümleler olarak kur. Beklentilerini söyle. Olumlu davranışları hemen ve bolca ödüllendir, pekiştir. </a:t>
            </a:r>
          </a:p>
        </p:txBody>
      </p:sp>
    </p:spTree>
    <p:extLst>
      <p:ext uri="{BB962C8B-B14F-4D97-AF65-F5344CB8AC3E}">
        <p14:creationId xmlns:p14="http://schemas.microsoft.com/office/powerpoint/2010/main" val="115168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SINIF DİSİPLİNİ ETKİLEYEN FAKTÖRLER</a:t>
            </a:r>
            <a:endParaRPr lang="tr-TR" dirty="0"/>
          </a:p>
        </p:txBody>
      </p:sp>
      <p:sp>
        <p:nvSpPr>
          <p:cNvPr id="3" name="İçerik Yer Tutucusu 2"/>
          <p:cNvSpPr>
            <a:spLocks noGrp="1"/>
          </p:cNvSpPr>
          <p:nvPr>
            <p:ph idx="1"/>
          </p:nvPr>
        </p:nvSpPr>
        <p:spPr/>
        <p:txBody>
          <a:bodyPr/>
          <a:lstStyle/>
          <a:p>
            <a:r>
              <a:rPr lang="tr-TR" dirty="0"/>
              <a:t>Sınıf disiplinini etkileyen bir çok faktör bulunmaktadır. Bunlar öğrenci, öğretmen, ortam ve eğitim programlarıdır.</a:t>
            </a:r>
          </a:p>
          <a:p>
            <a:endParaRPr lang="tr-TR" dirty="0"/>
          </a:p>
        </p:txBody>
      </p:sp>
    </p:spTree>
    <p:extLst>
      <p:ext uri="{BB962C8B-B14F-4D97-AF65-F5344CB8AC3E}">
        <p14:creationId xmlns:p14="http://schemas.microsoft.com/office/powerpoint/2010/main" val="877069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SINIFTA DİSİPLİNİ ETKİLEYEN FAKTÖRLER </a:t>
            </a:r>
          </a:p>
        </p:txBody>
      </p:sp>
      <p:sp>
        <p:nvSpPr>
          <p:cNvPr id="3" name="İçerik Yer Tutucusu 2"/>
          <p:cNvSpPr>
            <a:spLocks noGrp="1"/>
          </p:cNvSpPr>
          <p:nvPr>
            <p:ph idx="1"/>
          </p:nvPr>
        </p:nvSpPr>
        <p:spPr/>
        <p:txBody>
          <a:bodyPr>
            <a:normAutofit/>
          </a:bodyPr>
          <a:lstStyle/>
          <a:p>
            <a:r>
              <a:rPr lang="tr-TR" sz="3200" b="1" dirty="0"/>
              <a:t>Öğrencilerden Kaynaklanan Sınıf İçerisindeki Disiplin Sorunları:</a:t>
            </a:r>
          </a:p>
          <a:p>
            <a:r>
              <a:rPr lang="tr-TR" dirty="0"/>
              <a:t>1- Başkalarına bağırmak</a:t>
            </a:r>
            <a:r>
              <a:rPr lang="tr-TR" dirty="0" smtClean="0"/>
              <a:t>.</a:t>
            </a:r>
            <a:endParaRPr lang="tr-TR" dirty="0"/>
          </a:p>
          <a:p>
            <a:r>
              <a:rPr lang="tr-TR" dirty="0"/>
              <a:t>2-Otururken sıraya </a:t>
            </a:r>
            <a:r>
              <a:rPr lang="tr-TR" dirty="0" smtClean="0"/>
              <a:t>vurmak</a:t>
            </a:r>
            <a:endParaRPr lang="tr-TR" dirty="0"/>
          </a:p>
          <a:p>
            <a:r>
              <a:rPr lang="tr-TR" dirty="0"/>
              <a:t>3-Komik olmaya </a:t>
            </a:r>
            <a:r>
              <a:rPr lang="tr-TR" dirty="0" smtClean="0"/>
              <a:t>çalışmak</a:t>
            </a:r>
            <a:endParaRPr lang="tr-TR" dirty="0"/>
          </a:p>
          <a:p>
            <a:r>
              <a:rPr lang="tr-TR" dirty="0"/>
              <a:t>4-Derste çevresini rahatsız etmeye çalışmak</a:t>
            </a:r>
          </a:p>
          <a:p>
            <a:endParaRPr lang="tr-TR" dirty="0"/>
          </a:p>
        </p:txBody>
      </p:sp>
    </p:spTree>
    <p:extLst>
      <p:ext uri="{BB962C8B-B14F-4D97-AF65-F5344CB8AC3E}">
        <p14:creationId xmlns:p14="http://schemas.microsoft.com/office/powerpoint/2010/main" val="463982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a:t>5-Sınıfta söz almadan konuşmak</a:t>
            </a:r>
          </a:p>
          <a:p>
            <a:r>
              <a:rPr lang="tr-TR" dirty="0"/>
              <a:t>6-Sınıfta izinsiz dolaşmak </a:t>
            </a:r>
          </a:p>
          <a:p>
            <a:r>
              <a:rPr lang="tr-TR" dirty="0"/>
              <a:t>7-Başkalarının dikkatini dağıtmak</a:t>
            </a:r>
          </a:p>
          <a:p>
            <a:r>
              <a:rPr lang="tr-TR" dirty="0" smtClean="0"/>
              <a:t>8-Öğretmen </a:t>
            </a:r>
            <a:r>
              <a:rPr lang="tr-TR" dirty="0"/>
              <a:t>ve öğrencileri tehdit etmek veya fiziksel saldırıda bulunmak</a:t>
            </a:r>
          </a:p>
          <a:p>
            <a:r>
              <a:rPr lang="tr-TR" dirty="0"/>
              <a:t>9-Sorulara ilgisiz cevap verme</a:t>
            </a:r>
          </a:p>
          <a:p>
            <a:r>
              <a:rPr lang="tr-TR" dirty="0"/>
              <a:t>10-Derslere geç </a:t>
            </a:r>
            <a:r>
              <a:rPr lang="tr-TR" dirty="0" smtClean="0"/>
              <a:t>kalmak</a:t>
            </a:r>
            <a:endParaRPr lang="tr-TR" dirty="0"/>
          </a:p>
        </p:txBody>
      </p:sp>
    </p:spTree>
    <p:extLst>
      <p:ext uri="{BB962C8B-B14F-4D97-AF65-F5344CB8AC3E}">
        <p14:creationId xmlns:p14="http://schemas.microsoft.com/office/powerpoint/2010/main" val="1999171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4000" b="1" dirty="0"/>
              <a:t>Öğretmenden Kaynaklanan Sınıf İçerisindeki Disiplin Sorunları</a:t>
            </a:r>
            <a:r>
              <a:rPr lang="tr-TR" sz="4000" b="1" dirty="0" smtClean="0"/>
              <a:t>:</a:t>
            </a:r>
            <a:endParaRPr lang="tr-TR" sz="4000" b="1" dirty="0"/>
          </a:p>
        </p:txBody>
      </p:sp>
      <p:sp>
        <p:nvSpPr>
          <p:cNvPr id="3" name="İçerik Yer Tutucusu 2"/>
          <p:cNvSpPr>
            <a:spLocks noGrp="1"/>
          </p:cNvSpPr>
          <p:nvPr>
            <p:ph idx="1"/>
          </p:nvPr>
        </p:nvSpPr>
        <p:spPr/>
        <p:txBody>
          <a:bodyPr>
            <a:normAutofit/>
          </a:bodyPr>
          <a:lstStyle/>
          <a:p>
            <a:r>
              <a:rPr lang="tr-TR" dirty="0"/>
              <a:t>1-Öğrencilere bağırmak</a:t>
            </a:r>
          </a:p>
          <a:p>
            <a:r>
              <a:rPr lang="tr-TR" dirty="0"/>
              <a:t>2-Öğrencilere emretmek, hükmetmek ve kontrol etmek</a:t>
            </a:r>
          </a:p>
          <a:p>
            <a:r>
              <a:rPr lang="tr-TR" dirty="0"/>
              <a:t>3-Alay etmek, eleştirmek ve azarlamak</a:t>
            </a:r>
          </a:p>
          <a:p>
            <a:r>
              <a:rPr lang="tr-TR" dirty="0"/>
              <a:t>4-Öğrencileri fiziksel olarak tehdit etmek</a:t>
            </a:r>
          </a:p>
          <a:p>
            <a:r>
              <a:rPr lang="tr-TR" dirty="0"/>
              <a:t>5-Yanlışları için özür dilememek</a:t>
            </a:r>
          </a:p>
          <a:p>
            <a:r>
              <a:rPr lang="tr-TR" dirty="0"/>
              <a:t>6- Bir önceki konuyu öğrenmemiş öğrencilere aldırmadan bir sonraki konuya geçmek.</a:t>
            </a:r>
          </a:p>
          <a:p>
            <a:endParaRPr lang="tr-TR" dirty="0"/>
          </a:p>
        </p:txBody>
      </p:sp>
    </p:spTree>
    <p:extLst>
      <p:ext uri="{BB962C8B-B14F-4D97-AF65-F5344CB8AC3E}">
        <p14:creationId xmlns:p14="http://schemas.microsoft.com/office/powerpoint/2010/main" val="40246010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213</TotalTime>
  <Words>1456</Words>
  <Application>Microsoft Office PowerPoint</Application>
  <PresentationFormat>Ekran Gösterisi (4:3)</PresentationFormat>
  <Paragraphs>107</Paragraphs>
  <Slides>26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26</vt:i4>
      </vt:variant>
    </vt:vector>
  </HeadingPairs>
  <TitlesOfParts>
    <vt:vector size="30" baseType="lpstr">
      <vt:lpstr>Arial</vt:lpstr>
      <vt:lpstr>Impact</vt:lpstr>
      <vt:lpstr>Times New Roman</vt:lpstr>
      <vt:lpstr>NewsPrint</vt:lpstr>
      <vt:lpstr>SINIF VE DİSİPLİN</vt:lpstr>
      <vt:lpstr>DİSİPLİN NEDİR?</vt:lpstr>
      <vt:lpstr>DİSİPLİN</vt:lpstr>
      <vt:lpstr>SINIF VE DİSİPLİN</vt:lpstr>
      <vt:lpstr>PowerPoint Sunusu</vt:lpstr>
      <vt:lpstr>DİSİPLİN MODELLERİ DAVRANIŞÇI MODEL</vt:lpstr>
      <vt:lpstr> CANTER MODELİ</vt:lpstr>
      <vt:lpstr>GLASSER MODELİ</vt:lpstr>
      <vt:lpstr>PowerPoint Sunusu</vt:lpstr>
      <vt:lpstr>MANTIKSAL SONUÇLAR MODELİ </vt:lpstr>
      <vt:lpstr>PowerPoint Sunusu</vt:lpstr>
      <vt:lpstr>KOUNIN MODELİ</vt:lpstr>
      <vt:lpstr>ETKİLİ ÖĞRETMENLİK EĞİTİMİ MODELİ</vt:lpstr>
      <vt:lpstr>PowerPoint Sunusu</vt:lpstr>
      <vt:lpstr>DİSİPLİN YÖNTEMLERİ</vt:lpstr>
      <vt:lpstr>DİSİPLİN YÖNTEMLERİ</vt:lpstr>
      <vt:lpstr>DİSİPLİN YÖNTEMLERİ</vt:lpstr>
      <vt:lpstr>DİSİPLİN YÖNTEMLERİ</vt:lpstr>
      <vt:lpstr>DAHA İYİ BİR SINIF DİSİPLİNİ İÇİN 11 TEKNİK</vt:lpstr>
      <vt:lpstr>DAHA İYİ BİR SINIF DİSİPLİNİ İÇİN 11 TEKNİK</vt:lpstr>
      <vt:lpstr>DAHA İYİ BİR SINIF DİSİPLİNİ İÇİN 11 TEKNİK</vt:lpstr>
      <vt:lpstr>DAHA İYİ BİR SINIF DİSİPLİNİ İÇİN 11 TEKNİK</vt:lpstr>
      <vt:lpstr>SINIF DİSİPLİNİ ETKİLEYEN FAKTÖRLER</vt:lpstr>
      <vt:lpstr>SINIFTA DİSİPLİNİ ETKİLEYEN FAKTÖRLER </vt:lpstr>
      <vt:lpstr>PowerPoint Sunusu</vt:lpstr>
      <vt:lpstr>Öğretmenden Kaynaklanan Sınıf İçerisindeki Disiplin Sorunları: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merve</dc:creator>
  <cp:lastModifiedBy>Etem</cp:lastModifiedBy>
  <cp:revision>23</cp:revision>
  <dcterms:created xsi:type="dcterms:W3CDTF">2016-11-02T17:47:30Z</dcterms:created>
  <dcterms:modified xsi:type="dcterms:W3CDTF">2018-10-13T05:51:08Z</dcterms:modified>
</cp:coreProperties>
</file>