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313" r:id="rId16"/>
    <p:sldId id="270" r:id="rId17"/>
    <p:sldId id="271" r:id="rId18"/>
    <p:sldId id="272" r:id="rId19"/>
    <p:sldId id="273" r:id="rId20"/>
    <p:sldId id="274" r:id="rId21"/>
    <p:sldId id="275" r:id="rId22"/>
    <p:sldId id="315" r:id="rId23"/>
    <p:sldId id="316" r:id="rId24"/>
    <p:sldId id="276" r:id="rId25"/>
    <p:sldId id="277" r:id="rId26"/>
    <p:sldId id="278" r:id="rId27"/>
    <p:sldId id="279" r:id="rId28"/>
    <p:sldId id="280" r:id="rId29"/>
    <p:sldId id="281" r:id="rId30"/>
    <p:sldId id="282" r:id="rId31"/>
    <p:sldId id="283" r:id="rId3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059" autoAdjust="0"/>
    <p:restoredTop sz="94660"/>
  </p:normalViewPr>
  <p:slideViewPr>
    <p:cSldViewPr>
      <p:cViewPr varScale="1">
        <p:scale>
          <a:sx n="80" d="100"/>
          <a:sy n="80" d="100"/>
        </p:scale>
        <p:origin x="146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15EE14CA-EB2E-475D-B79F-EEA2483153B1}" type="datetimeFigureOut">
              <a:rPr lang="tr-TR" smtClean="0"/>
              <a:pPr/>
              <a:t>13.10.2018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23CE00D-EFC5-4582-9880-2B622F523D99}"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EE14CA-EB2E-475D-B79F-EEA2483153B1}" type="datetimeFigureOut">
              <a:rPr lang="tr-TR" smtClean="0"/>
              <a:pPr/>
              <a:t>13.10.2018</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3CE00D-EFC5-4582-9880-2B622F523D99}"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Autofit/>
          </a:bodyPr>
          <a:lstStyle/>
          <a:p>
            <a:r>
              <a:rPr lang="tr-TR" sz="8000" dirty="0" smtClean="0"/>
              <a:t>SINIF ORGANİZASYONU</a:t>
            </a:r>
            <a:endParaRPr lang="tr-TR" sz="8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r>
              <a:rPr lang="tr-TR" dirty="0" smtClean="0"/>
              <a:t>Sınıf </a:t>
            </a:r>
            <a:r>
              <a:rPr lang="tr-TR" dirty="0"/>
              <a:t>Organizasyonunun Kuralları</a:t>
            </a:r>
            <a:endParaRPr lang="tr-TR" b="1" dirty="0"/>
          </a:p>
          <a:p>
            <a:r>
              <a:rPr lang="tr-TR" dirty="0"/>
              <a:t>Unutmamak gerekir ki sınıf hem öğretmen hem de öğrenciler için bir öğretim ortamıdır. Öğrenciler bir seri aktiviteye katılacak ve sınıfın değişik </a:t>
            </a:r>
            <a:r>
              <a:rPr lang="tr-TR" dirty="0" smtClean="0"/>
              <a:t>alanlarını </a:t>
            </a:r>
            <a:r>
              <a:rPr lang="tr-TR" dirty="0"/>
              <a:t>kullanacaklardır. Aynı zamanda, dersler değiştiğinde öğrenciler sınıfı hızla </a:t>
            </a:r>
            <a:r>
              <a:rPr lang="tr-TR" dirty="0" err="1"/>
              <a:t>terketme</a:t>
            </a:r>
            <a:r>
              <a:rPr lang="tr-TR" dirty="0"/>
              <a:t> ya da </a:t>
            </a:r>
            <a:r>
              <a:rPr lang="tr-TR" dirty="0" err="1"/>
              <a:t>tenefüse</a:t>
            </a:r>
            <a:r>
              <a:rPr lang="tr-TR" dirty="0"/>
              <a:t> çıkmak, gerekiyorsa, başka bir sınıfa gitme </a:t>
            </a:r>
            <a:r>
              <a:rPr lang="tr-TR" dirty="0" smtClean="0"/>
              <a:t>ihtiyacını hissedeceklerdir</a:t>
            </a:r>
            <a:r>
              <a:rPr lang="tr-TR" dirty="0"/>
              <a:t>.</a:t>
            </a:r>
          </a:p>
          <a:p>
            <a:r>
              <a:rPr lang="tr-TR" dirty="0"/>
              <a:t>Eğer sınıf, harekete imkân verecek, boşlukları etkili bir biçimde </a:t>
            </a:r>
            <a:r>
              <a:rPr lang="tr-TR" dirty="0" smtClean="0"/>
              <a:t>kullanabilecek </a:t>
            </a:r>
            <a:r>
              <a:rPr lang="tr-TR" dirty="0"/>
              <a:t>şekilde ayarlanırsa, daha iyi sonuçlar alınabilir. Aşağıdaki beş </a:t>
            </a:r>
            <a:r>
              <a:rPr lang="tr-TR" dirty="0" smtClean="0"/>
              <a:t> </a:t>
            </a:r>
            <a:r>
              <a:rPr lang="tr-TR" dirty="0"/>
              <a:t>temel kural kılavuz, niteliğindedir ve sınıfı organize ederken alınacak </a:t>
            </a:r>
            <a:r>
              <a:rPr lang="tr-TR" dirty="0" smtClean="0"/>
              <a:t>kararlara </a:t>
            </a:r>
            <a:r>
              <a:rPr lang="tr-TR" dirty="0"/>
              <a:t>yardımcı olmak için oluşturulmuştur:</a:t>
            </a:r>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r>
              <a:rPr lang="tr-TR" dirty="0" smtClean="0"/>
              <a:t>1. </a:t>
            </a:r>
            <a:r>
              <a:rPr lang="tr-TR" b="1" dirty="0"/>
              <a:t>Öğretim amaç ve aktiviteleri ile uyumlu bir sınıf organizasyonu yapılması: </a:t>
            </a:r>
            <a:r>
              <a:rPr lang="tr-TR" dirty="0"/>
              <a:t>Öncelikle kullanılacak temel öğretim aktivitelerinin </a:t>
            </a:r>
            <a:r>
              <a:rPr lang="tr-TR" dirty="0" smtClean="0"/>
              <a:t>çeşitleri </a:t>
            </a:r>
            <a:r>
              <a:rPr lang="tr-TR" dirty="0"/>
              <a:t>üzerinde düşünmek gerekir. Ardından buna uygun olarak oturma stilini, materyalleri ve ekipmanları ayarlamak gereklidir Eğer asıl aktiviteler; öğretmenin yaptığı sunumlar, gösteriler </a:t>
            </a:r>
            <a:r>
              <a:rPr lang="tr-TR" dirty="0" smtClean="0"/>
              <a:t>olacaksa</a:t>
            </a:r>
            <a:r>
              <a:rPr lang="tr-TR" dirty="0"/>
              <a:t>, öğrenciler bu doğrultuda yerleştirilmelidir böylelikle </a:t>
            </a:r>
            <a:r>
              <a:rPr lang="tr-TR" dirty="0" smtClean="0"/>
              <a:t>öğrenciler </a:t>
            </a:r>
            <a:r>
              <a:rPr lang="tr-TR" dirty="0"/>
              <a:t>esas öğretim alanım rahatlıkla görebilecekler ve öğretmen de geri kalan boş alam materyalleri için kullanabilecektir. Eğer küçük gruplar halinde yoğunlaştırılmış bir çalışma yürütülmesi </a:t>
            </a:r>
            <a:r>
              <a:rPr lang="tr-TR" dirty="0" smtClean="0"/>
              <a:t>planlanıyorsa </a:t>
            </a:r>
            <a:r>
              <a:rPr lang="tr-TR" dirty="0"/>
              <a:t>o zaman öğrencilerin oturma </a:t>
            </a:r>
            <a:r>
              <a:rPr lang="tr-TR" dirty="0" smtClean="0"/>
              <a:t>düzenini </a:t>
            </a:r>
            <a:r>
              <a:rPr lang="tr-TR" dirty="0"/>
              <a:t>ve destekleyici </a:t>
            </a:r>
            <a:r>
              <a:rPr lang="tr-TR" dirty="0" smtClean="0"/>
              <a:t>materyallerini </a:t>
            </a:r>
            <a:r>
              <a:rPr lang="tr-TR" dirty="0"/>
              <a:t>mümkün olduğunca değişik bir biçimde ayarlamak </a:t>
            </a:r>
            <a:r>
              <a:rPr lang="tr-TR" dirty="0" smtClean="0"/>
              <a:t>gerekmektedir</a:t>
            </a:r>
            <a:r>
              <a:rPr lang="tr-TR" dirty="0"/>
              <a:t>.</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66018"/>
            <a:ext cx="8229600" cy="4525963"/>
          </a:xfrm>
        </p:spPr>
        <p:txBody>
          <a:bodyPr>
            <a:normAutofit/>
          </a:bodyPr>
          <a:lstStyle/>
          <a:p>
            <a:r>
              <a:rPr lang="tr-TR" sz="2400" dirty="0" smtClean="0"/>
              <a:t>2. Öğretmenin Öğrenciler tarafından rahatlıkla görülebildiğinden emin olmak önemlidir. Öğrencilerin dikkatli bir şekilde gözlemle-</a:t>
            </a:r>
            <a:r>
              <a:rPr lang="tr-TR" sz="2400" dirty="0" err="1" smtClean="0"/>
              <a:t>nilmesi</a:t>
            </a:r>
            <a:r>
              <a:rPr lang="tr-TR" sz="2400" dirty="0" smtClean="0"/>
              <a:t> temel bir yönetim işidir. Eğer öğretmen bütün öğrencileri göremezse, öğrencinin yardıma ihtiyacı olup olmadığını belirlemek zor olacaktır. Bu nedenle öğrencilerin ve öğretmenlerin çalışacakları boş alanlar titizlikle belirlenmelidir.</a:t>
            </a:r>
            <a:endParaRPr lang="tr-TR" sz="2400" dirty="0"/>
          </a:p>
        </p:txBody>
      </p:sp>
      <p:pic>
        <p:nvPicPr>
          <p:cNvPr id="1026" name="Picture 2"/>
          <p:cNvPicPr>
            <a:picLocks noChangeAspect="1" noChangeArrowheads="1"/>
          </p:cNvPicPr>
          <p:nvPr/>
        </p:nvPicPr>
        <p:blipFill>
          <a:blip r:embed="rId2"/>
          <a:srcRect/>
          <a:stretch>
            <a:fillRect/>
          </a:stretch>
        </p:blipFill>
        <p:spPr bwMode="auto">
          <a:xfrm>
            <a:off x="1500166" y="3429000"/>
            <a:ext cx="6286500" cy="3048000"/>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550546" y="1600200"/>
            <a:ext cx="8042907" cy="4525963"/>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1285852" y="1714488"/>
            <a:ext cx="6786610" cy="3857652"/>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10000"/>
          </a:bodyPr>
          <a:lstStyle/>
          <a:p>
            <a:r>
              <a:rPr lang="tr-TR" dirty="0"/>
              <a:t>3. Sürekli kullanılan ve öğrencileri destekleyici materyallerin </a:t>
            </a:r>
            <a:r>
              <a:rPr lang="tr-TR" dirty="0" smtClean="0"/>
              <a:t>kullanıma </a:t>
            </a:r>
            <a:r>
              <a:rPr lang="tr-TR" dirty="0"/>
              <a:t>hazır bulundurulması gerekmektedir. Her türlü materyalin ve destekleyici kaynağın etkili bir biçimde korunması ve kolay </a:t>
            </a:r>
            <a:r>
              <a:rPr lang="tr-TR" dirty="0" smtClean="0"/>
              <a:t>kullanımı </a:t>
            </a:r>
            <a:r>
              <a:rPr lang="tr-TR" dirty="0"/>
              <a:t>sınıf yönetiminde aktivitelerin başarılı bir şekilde </a:t>
            </a:r>
            <a:r>
              <a:rPr lang="tr-TR" dirty="0" err="1" smtClean="0"/>
              <a:t>yüıütülmesini</a:t>
            </a:r>
            <a:r>
              <a:rPr lang="tr-TR" dirty="0" smtClean="0"/>
              <a:t> </a:t>
            </a:r>
            <a:r>
              <a:rPr lang="tr-TR" dirty="0"/>
              <a:t>sağlayarak, hazırlanma </a:t>
            </a:r>
            <a:r>
              <a:rPr lang="tr-TR" dirty="0" smtClean="0"/>
              <a:t>zamanını </a:t>
            </a:r>
            <a:r>
              <a:rPr lang="tr-TR" dirty="0"/>
              <a:t>en aza </a:t>
            </a:r>
            <a:r>
              <a:rPr lang="tr-TR" dirty="0" smtClean="0"/>
              <a:t>indirgemektedir</a:t>
            </a:r>
            <a:r>
              <a:rPr lang="tr-TR" dirty="0"/>
              <a:t>.</a:t>
            </a:r>
          </a:p>
          <a:p>
            <a:r>
              <a:rPr lang="tr-TR" dirty="0" smtClean="0"/>
              <a:t>4. </a:t>
            </a:r>
            <a:r>
              <a:rPr lang="tr-TR" dirty="0"/>
              <a:t>Öğrencilerin öğretim </a:t>
            </a:r>
            <a:r>
              <a:rPr lang="tr-TR" dirty="0" smtClean="0"/>
              <a:t>sunumlarını </a:t>
            </a:r>
            <a:r>
              <a:rPr lang="tr-TR" dirty="0"/>
              <a:t>rahatlıkla görebileceklerinden emin olunması gerekmektedir.</a:t>
            </a:r>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www.cetyapi.com.tr/Content/Images/Proje/22_05_15_23_29_58_doga_koleji_matematik_s%C4%B1n%C4%B1f%C4%B1_proje.jpg"/>
          <p:cNvPicPr>
            <a:picLocks noChangeAspect="1" noChangeArrowheads="1"/>
          </p:cNvPicPr>
          <p:nvPr/>
        </p:nvPicPr>
        <p:blipFill>
          <a:blip r:embed="rId2"/>
          <a:srcRect/>
          <a:stretch>
            <a:fillRect/>
          </a:stretch>
        </p:blipFill>
        <p:spPr bwMode="auto">
          <a:xfrm>
            <a:off x="1071538" y="1214422"/>
            <a:ext cx="7072362" cy="435771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srcRect/>
          <a:stretch>
            <a:fillRect/>
          </a:stretch>
        </p:blipFill>
        <p:spPr bwMode="auto">
          <a:xfrm>
            <a:off x="2143108" y="1357298"/>
            <a:ext cx="4572032" cy="4786346"/>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20000"/>
          </a:bodyPr>
          <a:lstStyle/>
          <a:p>
            <a:r>
              <a:rPr lang="tr-TR" dirty="0"/>
              <a:t>5- Bütün öğrencilerin sıraların etrafında dolaşmadan, boyunlarını veya </a:t>
            </a:r>
            <a:r>
              <a:rPr lang="tr-TR" dirty="0" smtClean="0"/>
              <a:t>sandalyelerini </a:t>
            </a:r>
            <a:r>
              <a:rPr lang="tr-TR" dirty="0"/>
              <a:t>kıpırdatmadan, tepegöz </a:t>
            </a:r>
            <a:r>
              <a:rPr lang="tr-TR" dirty="0" smtClean="0"/>
              <a:t>ekranını </a:t>
            </a:r>
            <a:r>
              <a:rPr lang="tr-TR" dirty="0"/>
              <a:t>ve tahtayı görebileceklerinden emin olmak gerekmektedir. Öğretim </a:t>
            </a:r>
            <a:r>
              <a:rPr lang="tr-TR" dirty="0" smtClean="0"/>
              <a:t>materyalleri </a:t>
            </a:r>
            <a:r>
              <a:rPr lang="tr-TR" dirty="0"/>
              <a:t>sınıfta, öğrencilerin çok uzağına koyulmamalıdır. Bu tür durumlar öğrencilerin dikkatlerini toplamalarını zorlaştırabileceği gibi, not almalarını da engelleyebilir.</a:t>
            </a:r>
          </a:p>
          <a:p>
            <a:r>
              <a:rPr lang="tr-TR" dirty="0"/>
              <a:t>Yukarıdaki beş ana madde iyi bir sınıf düzenlemesi </a:t>
            </a:r>
            <a:r>
              <a:rPr lang="tr-TR" dirty="0" smtClean="0"/>
              <a:t>sağlayacaktır. </a:t>
            </a:r>
            <a:r>
              <a:rPr lang="tr-TR" dirty="0"/>
              <a:t>Bu amaca ulaşmak için, bir kaç öneri aşağıda belirtilmiştir. Öneriler </a:t>
            </a:r>
            <a:r>
              <a:rPr lang="tr-TR" dirty="0" err="1" smtClean="0"/>
              <a:t>gözönünde</a:t>
            </a:r>
            <a:r>
              <a:rPr lang="tr-TR" dirty="0" smtClean="0"/>
              <a:t> </a:t>
            </a:r>
            <a:r>
              <a:rPr lang="tr-TR" dirty="0"/>
              <a:t>bulundurularak sınıf hazırlığının en önemli noktaları görülebilir fiziksel olarak sınıfı düzenlemenin sınıf yönetimine çok olumlu etkilerinin olması sağlanabilir.</a:t>
            </a:r>
          </a:p>
          <a:p>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20000"/>
          </a:bodyPr>
          <a:lstStyle/>
          <a:p>
            <a:r>
              <a:rPr lang="tr-TR" dirty="0"/>
              <a:t>1. Sınıf Düzeni</a:t>
            </a:r>
            <a:endParaRPr lang="tr-TR" b="1" dirty="0"/>
          </a:p>
          <a:p>
            <a:r>
              <a:rPr lang="tr-TR" dirty="0"/>
              <a:t>Öğretim ortamı üç unsurdan oluşmaktadır: Fiziksel, sosyal ve </a:t>
            </a:r>
            <a:r>
              <a:rPr lang="tr-TR" dirty="0" smtClean="0"/>
              <a:t>eğitimsel</a:t>
            </a:r>
            <a:r>
              <a:rPr lang="tr-TR" dirty="0"/>
              <a:t>. Öğretim amaçları, öğrencilere, tüm çevrenin düzenlenmesi yolu ile </a:t>
            </a:r>
            <a:r>
              <a:rPr lang="tr-TR" dirty="0" smtClean="0"/>
              <a:t>iletilmektedir</a:t>
            </a:r>
            <a:r>
              <a:rPr lang="tr-TR" dirty="0"/>
              <a:t>. Her unsur, öğretmenlerin </a:t>
            </a:r>
            <a:r>
              <a:rPr lang="tr-TR" dirty="0" smtClean="0"/>
              <a:t>öğrencileriyle </a:t>
            </a:r>
            <a:r>
              <a:rPr lang="tr-TR" dirty="0"/>
              <a:t>etkili iletişim </a:t>
            </a:r>
            <a:r>
              <a:rPr lang="tr-TR" dirty="0" smtClean="0"/>
              <a:t>kurmalarını </a:t>
            </a:r>
            <a:r>
              <a:rPr lang="tr-TR" dirty="0"/>
              <a:t>sağlayabilecek şekilde iyi planlanmalı ve yönetilmelidir. Etkili yönetilen bir sınıftaki unsurların, öğrenciler tarafından da fark edileceği unutulmamalıdır. Bu öğelerin, öğrencilerin sınıf İçi </a:t>
            </a:r>
            <a:r>
              <a:rPr lang="tr-TR" dirty="0" smtClean="0"/>
              <a:t>davranışlarının </a:t>
            </a:r>
            <a:r>
              <a:rPr lang="tr-TR" dirty="0"/>
              <a:t>ve öğrenmelerinin etkili yönetiminin sağlanmasına yardımcı olmaları </a:t>
            </a:r>
            <a:r>
              <a:rPr lang="tr-TR" dirty="0" smtClean="0"/>
              <a:t>için </a:t>
            </a:r>
            <a:r>
              <a:rPr lang="tr-TR" dirty="0"/>
              <a:t>öğretmen, bunları alt </a:t>
            </a:r>
            <a:r>
              <a:rPr lang="tr-TR" dirty="0" smtClean="0"/>
              <a:t>başlıklara </a:t>
            </a:r>
            <a:r>
              <a:rPr lang="tr-TR" dirty="0"/>
              <a:t>ayırıp her birini düzenleyip yönetebilir (</a:t>
            </a:r>
            <a:r>
              <a:rPr lang="tr-TR" dirty="0" err="1"/>
              <a:t>Bull</a:t>
            </a:r>
            <a:r>
              <a:rPr lang="tr-TR" dirty="0"/>
              <a:t> ve </a:t>
            </a:r>
            <a:r>
              <a:rPr lang="tr-TR" dirty="0" err="1"/>
              <a:t>Solity</a:t>
            </a:r>
            <a:r>
              <a:rPr lang="tr-TR" dirty="0"/>
              <a:t>, 1987:16),</a:t>
            </a:r>
          </a:p>
          <a:p>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20000"/>
          </a:bodyPr>
          <a:lstStyle/>
          <a:p>
            <a:r>
              <a:rPr lang="tr-TR" dirty="0"/>
              <a:t>2. Fiziksel </a:t>
            </a:r>
            <a:r>
              <a:rPr lang="tr-TR" dirty="0" err="1"/>
              <a:t>Öge</a:t>
            </a:r>
            <a:endParaRPr lang="tr-TR" b="1" dirty="0"/>
          </a:p>
          <a:p>
            <a:r>
              <a:rPr lang="tr-TR" dirty="0"/>
              <a:t>Bu öğeyi, öğretmen ve öğrencilerin çalıştıkları alan, yani genellikle </a:t>
            </a:r>
            <a:r>
              <a:rPr lang="tr-TR" dirty="0" smtClean="0"/>
              <a:t>çalışılan </a:t>
            </a:r>
            <a:r>
              <a:rPr lang="tr-TR" dirty="0"/>
              <a:t>sınıfın </a:t>
            </a:r>
            <a:r>
              <a:rPr lang="tr-TR" dirty="0" smtClean="0"/>
              <a:t>alanı oluşturur. </a:t>
            </a:r>
            <a:r>
              <a:rPr lang="tr-TR" dirty="0"/>
              <a:t>Sınıftaki alan, kitap köşesi gibi çeşitli </a:t>
            </a:r>
            <a:r>
              <a:rPr lang="tr-TR" dirty="0" smtClean="0"/>
              <a:t>aktivitelere </a:t>
            </a:r>
            <a:r>
              <a:rPr lang="tr-TR" dirty="0"/>
              <a:t>yer sağlamak amacı ile farklı şekillerde düzenlenebilir. Açık plana </a:t>
            </a:r>
            <a:r>
              <a:rPr lang="tr-TR" dirty="0" smtClean="0"/>
              <a:t>uygun </a:t>
            </a:r>
            <a:r>
              <a:rPr lang="tr-TR" dirty="0"/>
              <a:t>yapılmış sınıflarda, bu alanlar, duvar, perde veya kapılarla kesin olarak belirlenebilir. Daha geleneksel dikdörtgen sınıflarda, öğretmen, dolap ve panoları uygun bir şekilde düzenleyerek farklı alanlar yaratabilir. </a:t>
            </a:r>
            <a:r>
              <a:rPr lang="tr-TR" dirty="0" smtClean="0"/>
              <a:t>Araştırmalar</a:t>
            </a:r>
            <a:r>
              <a:rPr lang="tr-TR" dirty="0"/>
              <a:t>, fiziksel alanın, bireysel ve grup çalışmalarında öğrenci </a:t>
            </a:r>
            <a:r>
              <a:rPr lang="tr-TR" dirty="0" smtClean="0"/>
              <a:t>davranışlarına </a:t>
            </a:r>
            <a:r>
              <a:rPr lang="tr-TR" dirty="0"/>
              <a:t>doğrudan etki ettiğini </a:t>
            </a:r>
            <a:r>
              <a:rPr lang="tr-TR" dirty="0" smtClean="0"/>
              <a:t>göstermiştir.</a:t>
            </a:r>
            <a:endParaRPr lang="tr-TR" dirty="0"/>
          </a:p>
          <a:p>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0000" lnSpcReduction="20000"/>
          </a:bodyPr>
          <a:lstStyle/>
          <a:p>
            <a:r>
              <a:rPr lang="tr-TR" dirty="0"/>
              <a:t>3. Sosyal </a:t>
            </a:r>
            <a:r>
              <a:rPr lang="tr-TR" dirty="0" err="1"/>
              <a:t>Öge</a:t>
            </a:r>
            <a:endParaRPr lang="tr-TR" b="1" dirty="0"/>
          </a:p>
          <a:p>
            <a:r>
              <a:rPr lang="tr-TR" dirty="0"/>
              <a:t>Bu öğeyi, bu alanlarda bir araya gelen öğretmen ve öğrenciler </a:t>
            </a:r>
            <a:r>
              <a:rPr lang="tr-TR" dirty="0" smtClean="0"/>
              <a:t>oluşturur</a:t>
            </a:r>
            <a:r>
              <a:rPr lang="tr-TR" dirty="0"/>
              <a:t>. Öğretmen ve öğrencilerin birlikte her çalışması diğer sosyal </a:t>
            </a:r>
            <a:r>
              <a:rPr lang="tr-TR" dirty="0" smtClean="0"/>
              <a:t>işbirliklerinden </a:t>
            </a:r>
            <a:r>
              <a:rPr lang="tr-TR" dirty="0"/>
              <a:t>farklılık gösteren birer sosyal </a:t>
            </a:r>
            <a:r>
              <a:rPr lang="tr-TR" dirty="0" smtClean="0"/>
              <a:t>öğedir. Öğretmen</a:t>
            </a:r>
            <a:r>
              <a:rPr lang="tr-TR" dirty="0"/>
              <a:t>, farklı gruplarla ve gruptaki farklı bireylerle çalışmaktadır Bazı durumlarda, öğretmenler </a:t>
            </a:r>
            <a:r>
              <a:rPr lang="tr-TR" dirty="0" smtClean="0"/>
              <a:t>okulun </a:t>
            </a:r>
            <a:r>
              <a:rPr lang="tr-TR" dirty="0"/>
              <a:t>o yılki öğrenci grubuyla bir takım halinde sorumluluğu paylaşarak </a:t>
            </a:r>
            <a:r>
              <a:rPr lang="tr-TR" dirty="0" smtClean="0"/>
              <a:t>çalışabilmektedir</a:t>
            </a:r>
            <a:r>
              <a:rPr lang="tr-TR" dirty="0"/>
              <a:t>. Öğrenci grupları her zaman farklı birikimleri ve deneyimleri olan bireylerin bir araya gelmesinden oluştuğu için, her grubun dinamiği diğerlerinden farklılık </a:t>
            </a:r>
            <a:r>
              <a:rPr lang="tr-TR" dirty="0" smtClean="0"/>
              <a:t>göstermektedir. </a:t>
            </a:r>
            <a:r>
              <a:rPr lang="tr-TR" dirty="0"/>
              <a:t>Yine de, doğru yönetildiği zaman grubun uyum içinde çalışmasını sağlayan genel ilkeler vardır Öğretmen ve öğrenciler aynı hedefe yönelik olarak iş birliği yaparlarsa öğretim </a:t>
            </a:r>
            <a:r>
              <a:rPr lang="tr-TR" dirty="0" smtClean="0"/>
              <a:t>amaçlarına </a:t>
            </a:r>
            <a:r>
              <a:rPr lang="tr-TR" dirty="0"/>
              <a:t>en etkili şekilde ulaşılabilinir. Elbette ki, ana hedeflerden biri, öğrencile­rin eğitimsel çalışmalar yapmayı etkili bir şekilde </a:t>
            </a:r>
            <a:r>
              <a:rPr lang="tr-TR" dirty="0" smtClean="0"/>
              <a:t>öğrenmeleridir</a:t>
            </a:r>
            <a:r>
              <a:rPr lang="tr-TR" dirty="0"/>
              <a:t>, dolayısı ile fiziksel ve sosyal sınıf </a:t>
            </a:r>
            <a:r>
              <a:rPr lang="tr-TR" dirty="0" smtClean="0"/>
              <a:t>ortamları </a:t>
            </a:r>
            <a:r>
              <a:rPr lang="tr-TR" dirty="0"/>
              <a:t>bunu kolaylaştıracak şekilde düzenlenir.</a:t>
            </a:r>
          </a:p>
          <a:p>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r>
              <a:rPr lang="tr-TR" b="1" dirty="0"/>
              <a:t>4. </a:t>
            </a:r>
            <a:r>
              <a:rPr lang="tr-TR" dirty="0"/>
              <a:t>Eğitimsel </a:t>
            </a:r>
            <a:r>
              <a:rPr lang="tr-TR" dirty="0" err="1"/>
              <a:t>Öge</a:t>
            </a:r>
            <a:endParaRPr lang="tr-TR" b="1" dirty="0"/>
          </a:p>
          <a:p>
            <a:r>
              <a:rPr lang="tr-TR" dirty="0"/>
              <a:t>Bu öğeyi, okulun müfredat programının içeriği ve öğretmenlerin, </a:t>
            </a:r>
            <a:r>
              <a:rPr lang="tr-TR" dirty="0" smtClean="0"/>
              <a:t>belirli </a:t>
            </a:r>
            <a:r>
              <a:rPr lang="tr-TR" dirty="0"/>
              <a:t>yaş ve öğrenim düzeyindeki </a:t>
            </a:r>
            <a:r>
              <a:rPr lang="tr-TR" dirty="0" smtClean="0"/>
              <a:t>öğrencilerin </a:t>
            </a:r>
            <a:r>
              <a:rPr lang="tr-TR" dirty="0"/>
              <a:t>hangi beceri ve bilgilere </a:t>
            </a:r>
            <a:r>
              <a:rPr lang="tr-TR" dirty="0" smtClean="0"/>
              <a:t>ihtiyaçları </a:t>
            </a:r>
            <a:r>
              <a:rPr lang="tr-TR" dirty="0"/>
              <a:t>olduğuna dair verdikleri kararlar </a:t>
            </a:r>
            <a:r>
              <a:rPr lang="tr-TR" dirty="0" smtClean="0"/>
              <a:t>oluşturur. </a:t>
            </a:r>
            <a:r>
              <a:rPr lang="tr-TR" dirty="0"/>
              <a:t>Öğrencilerin </a:t>
            </a:r>
            <a:r>
              <a:rPr lang="tr-TR" dirty="0" smtClean="0"/>
              <a:t>çalışmaları</a:t>
            </a:r>
            <a:r>
              <a:rPr lang="tr-TR" dirty="0"/>
              <a:t>, bunların düzenlenmesi, sunumu ve ders boyunca yapılacak aktivitelerin sırası, eğitimsel öğenin temel unsurlarıdır</a:t>
            </a:r>
          </a:p>
          <a:p>
            <a:r>
              <a:rPr lang="tr-TR" dirty="0"/>
              <a:t>5. İlan Tahtaları ve Duvarlar</a:t>
            </a:r>
            <a:endParaRPr lang="tr-TR" b="1" dirty="0"/>
          </a:p>
          <a:p>
            <a:r>
              <a:rPr lang="tr-TR" dirty="0"/>
              <a:t>Duvarlar ve ilan tahtaları, </a:t>
            </a:r>
            <a:r>
              <a:rPr lang="tr-TR" dirty="0" smtClean="0"/>
              <a:t>öğrencilere </a:t>
            </a:r>
            <a:r>
              <a:rPr lang="tr-TR" dirty="0"/>
              <a:t>dersle alakalı materyalleri, </a:t>
            </a:r>
            <a:r>
              <a:rPr lang="tr-TR" dirty="0" smtClean="0"/>
              <a:t>dekoratif </a:t>
            </a:r>
            <a:r>
              <a:rPr lang="tr-TR" dirty="0"/>
              <a:t>eşyaları, öğrencilerin yaptıkları işleri, ödevleri, kuralları, planları, ders saatleri ve dersle ilgili herhangi bir objeyi gösterebilmek için yardımcı olurlar.</a:t>
            </a:r>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1660828" y="1600200"/>
            <a:ext cx="5822344" cy="4525963"/>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r>
              <a:rPr lang="tr-TR" dirty="0"/>
              <a:t>Tavana yerleştirilebilecek türdeki materyaller, dersle İlgili diğer </a:t>
            </a:r>
            <a:r>
              <a:rPr lang="tr-TR" dirty="0" smtClean="0"/>
              <a:t>dekoratif </a:t>
            </a:r>
            <a:r>
              <a:rPr lang="tr-TR" dirty="0"/>
              <a:t>eşyaları asmak için kullanılabilir Aşağıdaki bilgiler bu konuda </a:t>
            </a:r>
            <a:r>
              <a:rPr lang="tr-TR" dirty="0" smtClean="0"/>
              <a:t>yardımcı </a:t>
            </a:r>
            <a:r>
              <a:rPr lang="tr-TR" dirty="0"/>
              <a:t>olabilir:</a:t>
            </a:r>
          </a:p>
          <a:p>
            <a:r>
              <a:rPr lang="tr-TR" dirty="0"/>
              <a:t>1. Eğitim-öğretim yılı başında, en </a:t>
            </a:r>
            <a:r>
              <a:rPr lang="tr-TR" dirty="0" smtClean="0"/>
              <a:t>azından </a:t>
            </a:r>
            <a:r>
              <a:rPr lang="tr-TR" dirty="0"/>
              <a:t>aşağıda belirtilen göster­geleri duvarda veya tebeşir tahtasında bulundurmak yararlı olur; günlük ödevlerin listesi için bir pano ve Öğrencilerin dikkatlerini çekecek bazı dekoratif eşyalar asılabilir. Örneğin; "Okula Hoş </a:t>
            </a:r>
            <a:r>
              <a:rPr lang="tr-TR" dirty="0" smtClean="0"/>
              <a:t>Geldiniz</a:t>
            </a:r>
            <a:r>
              <a:rPr lang="tr-TR" dirty="0"/>
              <a:t>" yazısı gibi.</a:t>
            </a:r>
          </a:p>
          <a:p>
            <a:r>
              <a:rPr lang="tr-TR" dirty="0"/>
              <a:t>2. Eğer ilköğretim ikinci kademe veya lisede öğretim yapılmakta ise duvarda veya ilan tahtasında sınıf kurallarına yer veren bir liste asmak yararlı olur (daha üst sınıflarda kurallar asılabilir veya ya­pılması gerekenler sözlü olarak bildirilebilir, ya da bir liste yapılıp öğrencilere dağıtılabilir),</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62500" lnSpcReduction="20000"/>
          </a:bodyPr>
          <a:lstStyle/>
          <a:p>
            <a:r>
              <a:rPr lang="tr-TR" dirty="0"/>
              <a:t>3. Öğretmenlerin yararlı olarak değerlendirebileceği diğer göstergelere örnek şunlar olabilir; cevap anahtarı, konuyla ilgili göstergeler vb</a:t>
            </a:r>
            <a:r>
              <a:rPr lang="tr-TR" dirty="0" smtClean="0"/>
              <a:t>.</a:t>
            </a:r>
            <a:endParaRPr lang="tr-TR" dirty="0"/>
          </a:p>
          <a:p>
            <a:r>
              <a:rPr lang="tr-TR" dirty="0"/>
              <a:t>Örneğin daha sonradan öğretilecek konu başlıklarının altı çizilmiş hali olabilir.</a:t>
            </a:r>
          </a:p>
          <a:p>
            <a:r>
              <a:rPr lang="tr-TR" dirty="0"/>
              <a:t>4 İlan tahtasını renkli kağıtlarla donatmak, </a:t>
            </a:r>
            <a:r>
              <a:rPr lang="tr-TR" dirty="0" smtClean="0"/>
              <a:t>sınıfı </a:t>
            </a:r>
            <a:r>
              <a:rPr lang="tr-TR" dirty="0"/>
              <a:t>renklendirmek için iyi bir yöntem olabilir. Bu renkli kağıtlar rulolar halinde okul </a:t>
            </a:r>
            <a:r>
              <a:rPr lang="tr-TR" dirty="0" smtClean="0"/>
              <a:t>imkânları </a:t>
            </a:r>
            <a:r>
              <a:rPr lang="tr-TR" dirty="0"/>
              <a:t>ile ya da öğrencilerin imkânları ile sağlanabilir. İlan </a:t>
            </a:r>
            <a:r>
              <a:rPr lang="tr-TR" dirty="0" smtClean="0"/>
              <a:t>tahtalarının </a:t>
            </a:r>
            <a:r>
              <a:rPr lang="tr-TR" dirty="0"/>
              <a:t>sınırlarını çizmek için ambalaj kağıdı </a:t>
            </a:r>
            <a:r>
              <a:rPr lang="tr-TR" dirty="0" smtClean="0"/>
              <a:t>kullanılabilir. </a:t>
            </a:r>
            <a:r>
              <a:rPr lang="tr-TR" dirty="0"/>
              <a:t>Aynı zamanda ilan tahtaları üzerine posterler, şablonlar, değişik </a:t>
            </a:r>
            <a:r>
              <a:rPr lang="tr-TR" dirty="0" smtClean="0"/>
              <a:t>grafikler </a:t>
            </a:r>
            <a:r>
              <a:rPr lang="tr-TR" dirty="0"/>
              <a:t>asılabilir.</a:t>
            </a:r>
          </a:p>
          <a:p>
            <a:r>
              <a:rPr lang="tr-TR" dirty="0"/>
              <a:t>5. Eğer sınıfı dekore etmek için veya görsel materyalleri düzenlemek için bilgiye ihtiyaç olursa, diğer öğretmenlerle bilgi alışverişinde bulunulabilir. Diğer sınıfların düzenine bakmak bu bağlamda fikir almak için faydalı olabilir. Ya da varsa materyal odaları, dersle </a:t>
            </a:r>
            <a:r>
              <a:rPr lang="tr-TR" dirty="0" smtClean="0"/>
              <a:t>ilgili </a:t>
            </a:r>
            <a:r>
              <a:rPr lang="tr-TR" dirty="0"/>
              <a:t>görsellerin bulunabileceği bir yer olduğundan buradan da </a:t>
            </a:r>
            <a:r>
              <a:rPr lang="tr-TR" dirty="0" smtClean="0"/>
              <a:t>faydalanılabilir</a:t>
            </a:r>
            <a:r>
              <a:rPr lang="tr-TR" dirty="0"/>
              <a:t>. Gerekirse zümre başkanından da yardım alınabilir.</a:t>
            </a:r>
          </a:p>
          <a:p>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20000"/>
          </a:bodyPr>
          <a:lstStyle/>
          <a:p>
            <a:r>
              <a:rPr lang="tr-TR" dirty="0" smtClean="0"/>
              <a:t>6. Sınıfı dekore etmekte çok fazla zaman harcanmamalıdır çünkü; okulun ilk günlerinde yapılması gereken daha önemli işler olabilir. Bir kaç boş ilan tahtası kimseyi rahatsız etmez. Boş ilan tahtaları daha sonra kullanılmak üzere bırakılabilir, bazı öğrenciler sanat projeleri için bu boş İlan tahtalarını kullanabilirler. Ayrıcı sınıflar arasında "ayın sınıfı" seçilerek, bu sınıflara ilan tahtalarını yeniden dekore etme şansı tanınıp, onlar ödüllendirilebilir. İlan tahtalarını defalarca yeniden düzenlemeye gerek yoktur. Duvarlar çok detaylı bir şekilde dolu olursa, öğrencilerin dikkatini dağıtabilir.</a:t>
            </a:r>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r>
              <a:rPr lang="tr-TR" dirty="0"/>
              <a:t>6. Sınıfın Ebadı</a:t>
            </a:r>
            <a:endParaRPr lang="tr-TR" b="1" dirty="0"/>
          </a:p>
          <a:p>
            <a:r>
              <a:rPr lang="tr-TR" dirty="0"/>
              <a:t>Öğrencileri </a:t>
            </a:r>
            <a:r>
              <a:rPr lang="tr-TR" dirty="0" smtClean="0"/>
              <a:t>sınıfın </a:t>
            </a:r>
            <a:r>
              <a:rPr lang="tr-TR" dirty="0"/>
              <a:t>herhangi bir yerinden iyi bir şekilde </a:t>
            </a:r>
            <a:r>
              <a:rPr lang="tr-TR" dirty="0" smtClean="0"/>
              <a:t>gözlemleyebilmek </a:t>
            </a:r>
            <a:r>
              <a:rPr lang="tr-TR" dirty="0"/>
              <a:t>için mobilyalar ve eşyalar iyi bir şekilde düzenlenmelidir. Öğrenciler </a:t>
            </a:r>
            <a:r>
              <a:rPr lang="tr-TR" dirty="0" smtClean="0"/>
              <a:t>öğretmen, </a:t>
            </a:r>
            <a:r>
              <a:rPr lang="tr-TR" dirty="0"/>
              <a:t>tepegöz veya projeksiyon ekranını, tahtayı mümkün olduğunca iyi </a:t>
            </a:r>
            <a:r>
              <a:rPr lang="tr-TR" dirty="0" smtClean="0"/>
              <a:t>görmelidirler. </a:t>
            </a:r>
            <a:r>
              <a:rPr lang="tr-TR" dirty="0"/>
              <a:t>Fakat tabi ki, sınıfta bulunmakta olan sınırlamalara sınıf düzenlemesinin uydurulması </a:t>
            </a:r>
            <a:r>
              <a:rPr lang="tr-TR" dirty="0" smtClean="0"/>
              <a:t>gerekmektedir. Bir </a:t>
            </a:r>
            <a:r>
              <a:rPr lang="tr-TR" dirty="0"/>
              <a:t>sınıf çok küçük olabilir ya da sınıfın tebeşir tahtası ya da elektrikli aletlerin kullanıldığı mekân yetersiz olabilir. Sınıf içindeki </a:t>
            </a:r>
            <a:r>
              <a:rPr lang="tr-TR" dirty="0" smtClean="0"/>
              <a:t>alan değerlendirilmeli </a:t>
            </a:r>
            <a:r>
              <a:rPr lang="tr-TR" dirty="0"/>
              <a:t>ve değiştirmeler yapılması </a:t>
            </a:r>
            <a:r>
              <a:rPr lang="tr-TR" dirty="0" smtClean="0"/>
              <a:t>konusunda </a:t>
            </a:r>
            <a:r>
              <a:rPr lang="tr-TR" dirty="0"/>
              <a:t>karar verilmelidir. Örneğin, eğer sınıf küçükse, gereksiz ya da ihtiyaç duyulmayan sıraları veya dolapları kaldırmak gerekir.</a:t>
            </a:r>
          </a:p>
          <a:p>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sz="2600" dirty="0"/>
              <a:t>Önemli bir başlangıç noktası; derse sınıfın neresinde durarak </a:t>
            </a:r>
            <a:r>
              <a:rPr lang="tr-TR" sz="2600" dirty="0" smtClean="0"/>
              <a:t>başlayacağınız konusudur. </a:t>
            </a:r>
            <a:r>
              <a:rPr lang="tr-TR" sz="2600" dirty="0"/>
              <a:t>Sınıf </a:t>
            </a:r>
            <a:r>
              <a:rPr lang="tr-TR" sz="2600" dirty="0" smtClean="0"/>
              <a:t>gözlemlenmeli </a:t>
            </a:r>
            <a:r>
              <a:rPr lang="tr-TR" sz="2600" dirty="0"/>
              <a:t>ve nerede durulacağına ya da, </a:t>
            </a:r>
            <a:r>
              <a:rPr lang="tr-TR" sz="2600" dirty="0" smtClean="0"/>
              <a:t>derse </a:t>
            </a:r>
            <a:r>
              <a:rPr lang="tr-TR" sz="2600" dirty="0"/>
              <a:t>ne zaman başlanacağına karar </a:t>
            </a:r>
            <a:r>
              <a:rPr lang="tr-TR" sz="2600" dirty="0" smtClean="0"/>
              <a:t>verilmelidir. </a:t>
            </a:r>
            <a:r>
              <a:rPr lang="tr-TR" sz="2600" dirty="0"/>
              <a:t>Genellikle sınıfın bu alanları tahta ve tepegözü yerleştirilerek belirlenebilir. Bu alanda, sunumlarda </a:t>
            </a:r>
            <a:r>
              <a:rPr lang="tr-TR" sz="2600" dirty="0" smtClean="0"/>
              <a:t>ihtiyaç </a:t>
            </a:r>
            <a:r>
              <a:rPr lang="tr-TR" sz="2600" dirty="0"/>
              <a:t>duyulan materyallerin yerleştirilebileceği masa ve sıralar yer almalıdır Bir kere bu alan belirlenince, sınıf içindeki farklı yerlerin nasıl </a:t>
            </a:r>
            <a:r>
              <a:rPr lang="tr-TR" sz="2600" dirty="0" smtClean="0"/>
              <a:t>kullanılabileceği </a:t>
            </a:r>
            <a:r>
              <a:rPr lang="tr-TR" sz="2600" dirty="0"/>
              <a:t>planlanmaya başlanabilir.</a:t>
            </a:r>
          </a:p>
          <a:p>
            <a:pPr>
              <a:buNone/>
            </a:pPr>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0000" lnSpcReduction="20000"/>
          </a:bodyPr>
          <a:lstStyle/>
          <a:p>
            <a:r>
              <a:rPr lang="tr-TR" b="1" dirty="0"/>
              <a:t>7. </a:t>
            </a:r>
            <a:r>
              <a:rPr lang="tr-TR" dirty="0"/>
              <a:t>Öğrenci Sıralarının Düzenlenmesi</a:t>
            </a:r>
            <a:endParaRPr lang="tr-TR" b="1" dirty="0"/>
          </a:p>
          <a:p>
            <a:r>
              <a:rPr lang="tr-TR" dirty="0"/>
              <a:t>Sınıfta sıraların değişik </a:t>
            </a:r>
            <a:r>
              <a:rPr lang="tr-TR" dirty="0" smtClean="0"/>
              <a:t>bir biçimde </a:t>
            </a:r>
            <a:r>
              <a:rPr lang="tr-TR" dirty="0"/>
              <a:t>düzenlenmesi mümkündür, fakat sıraların </a:t>
            </a:r>
            <a:r>
              <a:rPr lang="tr-TR" dirty="0" smtClean="0"/>
              <a:t>öğrencilerin </a:t>
            </a:r>
            <a:r>
              <a:rPr lang="tr-TR" dirty="0"/>
              <a:t>dersi izleyebilmek için sıralarından kalkmak zorunda kalmadığı biçimde düzenlenmesi gerekmektedir </a:t>
            </a:r>
            <a:r>
              <a:rPr lang="tr-TR" dirty="0" smtClean="0"/>
              <a:t>. Bunun </a:t>
            </a:r>
            <a:r>
              <a:rPr lang="tr-TR" dirty="0"/>
              <a:t>yanı sıra, öğrencilerin dersin anlatıldığı mekâna arkaları dönük </a:t>
            </a:r>
            <a:r>
              <a:rPr lang="tr-TR" dirty="0" err="1" smtClean="0"/>
              <a:t>oturmamalarınında</a:t>
            </a:r>
            <a:r>
              <a:rPr lang="tr-TR" dirty="0" smtClean="0"/>
              <a:t> </a:t>
            </a:r>
            <a:r>
              <a:rPr lang="tr-TR" dirty="0"/>
              <a:t>sağlamak gerekir. Eğitim-öğretim </a:t>
            </a:r>
            <a:r>
              <a:rPr lang="tr-TR" dirty="0" smtClean="0"/>
              <a:t>yılı </a:t>
            </a:r>
            <a:r>
              <a:rPr lang="tr-TR" dirty="0"/>
              <a:t>süresince öğrencilerin, mümkün </a:t>
            </a:r>
            <a:r>
              <a:rPr lang="tr-TR" dirty="0" smtClean="0"/>
              <a:t>olduğunca </a:t>
            </a:r>
            <a:r>
              <a:rPr lang="tr-TR" dirty="0"/>
              <a:t>kapıya, pencerelere dönük oturmalarını engellemek gerekmektedir. Öğrenci sıraları dersin işlendiği alana diziler halinde sıralanmış </a:t>
            </a:r>
            <a:r>
              <a:rPr lang="tr-TR" dirty="0" smtClean="0"/>
              <a:t>olmalıdır. </a:t>
            </a:r>
            <a:r>
              <a:rPr lang="tr-TR" dirty="0"/>
              <a:t>Böyle </a:t>
            </a:r>
            <a:r>
              <a:rPr lang="tr-TR" dirty="0" smtClean="0"/>
              <a:t>bir </a:t>
            </a:r>
            <a:r>
              <a:rPr lang="tr-TR" dirty="0"/>
              <a:t>organizasyonda, </a:t>
            </a:r>
            <a:r>
              <a:rPr lang="tr-TR" dirty="0" smtClean="0"/>
              <a:t>öğrencilerin </a:t>
            </a:r>
            <a:r>
              <a:rPr lang="tr-TR" dirty="0"/>
              <a:t>birbirlerinin dikkatini dağıtmaları, grupların olduğu bir organizasyondan çok daha </a:t>
            </a:r>
            <a:r>
              <a:rPr lang="tr-TR" dirty="0" smtClean="0"/>
              <a:t>zordur. </a:t>
            </a:r>
            <a:r>
              <a:rPr lang="tr-TR" dirty="0"/>
              <a:t>Bu nedenle, eğer öğretmen tepegöze bir asetat koyacak olursa, bütün öğrenciler bunu </a:t>
            </a:r>
            <a:r>
              <a:rPr lang="tr-TR" dirty="0" smtClean="0"/>
              <a:t>rahatlıkla </a:t>
            </a:r>
            <a:r>
              <a:rPr lang="tr-TR" dirty="0"/>
              <a:t>görebilir ve gerekirse not </a:t>
            </a:r>
            <a:r>
              <a:rPr lang="tr-TR" dirty="0" smtClean="0"/>
              <a:t>alabilirler. </a:t>
            </a:r>
            <a:r>
              <a:rPr lang="tr-TR" dirty="0"/>
              <a:t>Önemli noktalar:</a:t>
            </a:r>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1238250" y="1857364"/>
            <a:ext cx="7048526" cy="4143404"/>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548922" y="1600200"/>
            <a:ext cx="8046156" cy="4525963"/>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a:bodyPr>
          <a:lstStyle/>
          <a:p>
            <a:r>
              <a:rPr lang="tr-TR" sz="3000" dirty="0"/>
              <a:t>■ Yoğunluğun fazla olduğu alanları boş tutmak önemli olduğu için, kapıların, dolapların önüne sıra ya da başka mobilya koymamak </a:t>
            </a:r>
            <a:r>
              <a:rPr lang="tr-TR" sz="3000" dirty="0" smtClean="0"/>
              <a:t>gerekir.</a:t>
            </a:r>
            <a:endParaRPr lang="tr-TR" sz="3000" dirty="0"/>
          </a:p>
          <a:p>
            <a:r>
              <a:rPr lang="tr-TR" sz="3000" dirty="0"/>
              <a:t>* Öğrenci sıralarının etrafında yeterli derecede yer bırakmak gerekir böylece aktiviteleri yürütürken öğrencilere rahatlıkla </a:t>
            </a:r>
            <a:r>
              <a:rPr lang="tr-TR" sz="3000" dirty="0" smtClean="0"/>
              <a:t>yaklaşabilmek </a:t>
            </a:r>
            <a:r>
              <a:rPr lang="tr-TR" sz="3000" dirty="0"/>
              <a:t>mümkün </a:t>
            </a:r>
            <a:r>
              <a:rPr lang="tr-TR" sz="3000" dirty="0" smtClean="0"/>
              <a:t>olur.</a:t>
            </a:r>
            <a:endParaRPr lang="tr-TR" sz="3000" dirty="0"/>
          </a:p>
          <a:p>
            <a:r>
              <a:rPr lang="tr-TR" sz="3000" dirty="0"/>
              <a:t>■ Yeterli sayıda sıra ve sandalyenin olduğuna emin olmak için sayım yapmak gerekir.</a:t>
            </a:r>
          </a:p>
          <a:p>
            <a:r>
              <a:rPr lang="tr-TR" sz="3000" dirty="0"/>
              <a:t>• Zarar görmüş </a:t>
            </a:r>
            <a:r>
              <a:rPr lang="tr-TR" sz="3000" dirty="0" smtClean="0"/>
              <a:t>mobilyaların </a:t>
            </a:r>
            <a:r>
              <a:rPr lang="tr-TR" sz="3000" dirty="0"/>
              <a:t>tamir ettirilmesi gerekir.</a:t>
            </a:r>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r>
              <a:rPr lang="tr-TR" dirty="0"/>
              <a:t>8. Öğretmen Masası, Sıra, Tepegöz ve Diğer Ekipmanlar</a:t>
            </a:r>
            <a:endParaRPr lang="tr-TR" b="1" dirty="0"/>
          </a:p>
          <a:p>
            <a:r>
              <a:rPr lang="tr-TR" dirty="0"/>
              <a:t>Öğretmen masasını işlevine uygun bir yere yerleştirmek </a:t>
            </a:r>
            <a:r>
              <a:rPr lang="tr-TR" dirty="0" smtClean="0"/>
              <a:t>gerekmektedir</a:t>
            </a:r>
            <a:r>
              <a:rPr lang="tr-TR" dirty="0"/>
              <a:t>. Materyaller, öğretmen masasının üstünde tutulmak isteniyorsa, </a:t>
            </a:r>
            <a:r>
              <a:rPr lang="tr-TR" dirty="0" smtClean="0"/>
              <a:t>öğrencilerin </a:t>
            </a:r>
            <a:r>
              <a:rPr lang="tr-TR" dirty="0"/>
              <a:t>sıraları öğretmenin masasına çok yakın olmamalıdır, çünkü </a:t>
            </a:r>
            <a:r>
              <a:rPr lang="tr-TR" dirty="0" smtClean="0"/>
              <a:t>öğrenciler </a:t>
            </a:r>
            <a:r>
              <a:rPr lang="tr-TR" dirty="0"/>
              <a:t>öğretmenin </a:t>
            </a:r>
            <a:r>
              <a:rPr lang="tr-TR" dirty="0" smtClean="0"/>
              <a:t>yanına </a:t>
            </a:r>
            <a:r>
              <a:rPr lang="tr-TR" dirty="0"/>
              <a:t>yaklaştığında, diğer öğrencilerin dikkatleri </a:t>
            </a:r>
            <a:r>
              <a:rPr lang="tr-TR" dirty="0" smtClean="0"/>
              <a:t>dağılabilmekte ve</a:t>
            </a:r>
            <a:r>
              <a:rPr lang="tr-TR" b="1" dirty="0" smtClean="0"/>
              <a:t> </a:t>
            </a:r>
            <a:r>
              <a:rPr lang="tr-TR" dirty="0"/>
              <a:t>bundan etkilenebilmektedirler.</a:t>
            </a:r>
          </a:p>
          <a:p>
            <a:r>
              <a:rPr lang="tr-TR" dirty="0"/>
              <a:t>Diğer mobilyaları ve dolapları doldurmak gibi işler, görev dağılımı göz önüne alınarak </a:t>
            </a:r>
            <a:r>
              <a:rPr lang="tr-TR" dirty="0" smtClean="0"/>
              <a:t>yapılmalıdır. </a:t>
            </a:r>
            <a:r>
              <a:rPr lang="tr-TR" dirty="0"/>
              <a:t>Örneğin dolaplar, çok nadir kullanılan materyalleri güvenli bir şekilde saklamak için </a:t>
            </a:r>
            <a:r>
              <a:rPr lang="tr-TR" dirty="0" smtClean="0"/>
              <a:t>kullanılabilir. </a:t>
            </a:r>
            <a:r>
              <a:rPr lang="tr-TR" dirty="0"/>
              <a:t>Çok sık </a:t>
            </a:r>
            <a:r>
              <a:rPr lang="tr-TR" dirty="0" smtClean="0"/>
              <a:t>kullanılan </a:t>
            </a:r>
            <a:r>
              <a:rPr lang="tr-TR" dirty="0"/>
              <a:t>materyaller, çabucak ulaşılabilecek yerlerde </a:t>
            </a:r>
            <a:r>
              <a:rPr lang="tr-TR" dirty="0" smtClean="0"/>
              <a:t>bulundurulmalıdır. </a:t>
            </a:r>
            <a:r>
              <a:rPr lang="tr-TR" dirty="0"/>
              <a:t>Bütün elektronik aletler güvenli bir yerde saklanmalıdır.</a:t>
            </a:r>
          </a:p>
          <a:p>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10000"/>
          </a:bodyPr>
          <a:lstStyle/>
          <a:p>
            <a:r>
              <a:rPr lang="tr-TR" dirty="0"/>
              <a:t>9. Kitaplıklar</a:t>
            </a:r>
            <a:endParaRPr lang="tr-TR" b="1" dirty="0"/>
          </a:p>
          <a:p>
            <a:r>
              <a:rPr lang="tr-TR" dirty="0"/>
              <a:t>Kitaplıklar; öğrencilerin görüş mesafesini sınırlandırmayacak, </a:t>
            </a:r>
            <a:r>
              <a:rPr lang="tr-TR" dirty="0" smtClean="0"/>
              <a:t>öğrencilerin </a:t>
            </a:r>
            <a:r>
              <a:rPr lang="tr-TR" dirty="0"/>
              <a:t>tahtayı görmelerini engellemeyecek şekilde ayarlanmış </a:t>
            </a:r>
            <a:r>
              <a:rPr lang="tr-TR" dirty="0" smtClean="0"/>
              <a:t>olmalıdır. </a:t>
            </a:r>
            <a:r>
              <a:rPr lang="tr-TR" dirty="0"/>
              <a:t>Eğer kitaplıklar, sürekli kullanılan materyalleri (örneğin sözlükler) </a:t>
            </a:r>
            <a:r>
              <a:rPr lang="tr-TR" dirty="0" smtClean="0"/>
              <a:t>içeriyorsa </a:t>
            </a:r>
            <a:r>
              <a:rPr lang="tr-TR" dirty="0"/>
              <a:t>uygun bir şekilde yerleştirilmeleri gerekmektedir. Eğer kitaplıkta az </a:t>
            </a:r>
            <a:r>
              <a:rPr lang="tr-TR" dirty="0" smtClean="0"/>
              <a:t>kullanılan </a:t>
            </a:r>
            <a:r>
              <a:rPr lang="tr-TR" dirty="0"/>
              <a:t>materyaller varsa, uzak ve pek kullanılmayan bir yerde bulunması gerekir. Sadece tek bir kitaplık kullanılıyorsa, dolaba az kullanılanları, </a:t>
            </a:r>
            <a:r>
              <a:rPr lang="tr-TR" dirty="0" smtClean="0"/>
              <a:t>kitaplığa </a:t>
            </a:r>
            <a:r>
              <a:rPr lang="tr-TR" dirty="0"/>
              <a:t>en çok kullanılan materyalleri yerleştirmek gereklidir.</a:t>
            </a:r>
          </a:p>
          <a:p>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10000"/>
          </a:bodyPr>
          <a:lstStyle/>
          <a:p>
            <a:r>
              <a:rPr lang="tr-TR" dirty="0"/>
              <a:t>10. Çalışma Alanları</a:t>
            </a:r>
            <a:endParaRPr lang="tr-TR" b="1" dirty="0"/>
          </a:p>
          <a:p>
            <a:r>
              <a:rPr lang="tr-TR" dirty="0"/>
              <a:t>Fen, sanat gibi birçok alanda, öğrenciler vakitlerini laboratuarlarda veya diğer çalışma yerlerinde geçirebilirler</a:t>
            </a:r>
            <a:r>
              <a:rPr lang="tr-TR" dirty="0" smtClean="0"/>
              <a:t>. </a:t>
            </a:r>
            <a:r>
              <a:rPr lang="tr-TR" dirty="0"/>
              <a:t>Bu çalışma alanı aynı odada veya sınıfın çok yakınında ayrı bir odada olabilir. Öğrenciler gruplar </a:t>
            </a:r>
            <a:r>
              <a:rPr lang="tr-TR" dirty="0" smtClean="0"/>
              <a:t>halinde </a:t>
            </a:r>
            <a:r>
              <a:rPr lang="tr-TR" dirty="0"/>
              <a:t>veya bireysel çalışabilirler. Grup </a:t>
            </a:r>
            <a:r>
              <a:rPr lang="tr-TR" dirty="0" smtClean="0"/>
              <a:t>çalışmalarını </a:t>
            </a:r>
            <a:r>
              <a:rPr lang="tr-TR" dirty="0"/>
              <a:t>ve laboratuar alanlarını düzenlerken, öğrencilerin </a:t>
            </a:r>
            <a:r>
              <a:rPr lang="tr-TR" dirty="0" smtClean="0"/>
              <a:t>sıralarını </a:t>
            </a:r>
            <a:r>
              <a:rPr lang="tr-TR" dirty="0"/>
              <a:t>düzenlemekte kullanılan kurallar </a:t>
            </a:r>
            <a:r>
              <a:rPr lang="tr-TR" dirty="0" smtClean="0"/>
              <a:t>geçerlidir</a:t>
            </a:r>
            <a:r>
              <a:rPr lang="tr-TR" dirty="0"/>
              <a:t>. Öğrencileri karışık olmayan, çalışırken öğretmenin kolaylıkla </a:t>
            </a:r>
            <a:r>
              <a:rPr lang="tr-TR" dirty="0" smtClean="0"/>
              <a:t>görebileceği </a:t>
            </a:r>
            <a:r>
              <a:rPr lang="tr-TR" dirty="0"/>
              <a:t>bir şekilde yerleştirmek gereklidir.</a:t>
            </a:r>
          </a:p>
          <a:p>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8229600" cy="5429288"/>
          </a:xfrm>
        </p:spPr>
        <p:txBody>
          <a:bodyPr>
            <a:normAutofit fontScale="70000" lnSpcReduction="20000"/>
          </a:bodyPr>
          <a:lstStyle/>
          <a:p>
            <a:r>
              <a:rPr lang="tr-TR" dirty="0"/>
              <a:t>11. Merkezler</a:t>
            </a:r>
            <a:endParaRPr lang="tr-TR" b="1" dirty="0"/>
          </a:p>
          <a:p>
            <a:endParaRPr lang="tr-TR" dirty="0" smtClean="0"/>
          </a:p>
          <a:p>
            <a:r>
              <a:rPr lang="tr-TR" dirty="0" smtClean="0"/>
              <a:t>Merkezler</a:t>
            </a:r>
            <a:r>
              <a:rPr lang="tr-TR" dirty="0"/>
              <a:t>, </a:t>
            </a:r>
            <a:r>
              <a:rPr lang="tr-TR" dirty="0" smtClean="0"/>
              <a:t>öğrencilerin </a:t>
            </a:r>
            <a:r>
              <a:rPr lang="tr-TR" dirty="0"/>
              <a:t>bir araya gelip özel bir aktivite, konu </a:t>
            </a:r>
            <a:r>
              <a:rPr lang="tr-TR" dirty="0" smtClean="0"/>
              <a:t>üzerinde </a:t>
            </a:r>
            <a:r>
              <a:rPr lang="tr-TR" dirty="0"/>
              <a:t>çalışabilecekleri </a:t>
            </a:r>
            <a:r>
              <a:rPr lang="tr-TR" dirty="0" smtClean="0"/>
              <a:t>yerlerdir. Merkezler </a:t>
            </a:r>
            <a:r>
              <a:rPr lang="tr-TR" dirty="0"/>
              <a:t>genellikle özel gereçlerin </a:t>
            </a:r>
            <a:r>
              <a:rPr lang="tr-TR" dirty="0" smtClean="0"/>
              <a:t>bulunduğu </a:t>
            </a:r>
            <a:r>
              <a:rPr lang="tr-TR" dirty="0"/>
              <a:t>odalar veya sınıf köşeleri olabilir. (Örneğin: öğrencilerin bireysel </a:t>
            </a:r>
            <a:r>
              <a:rPr lang="tr-TR" dirty="0" smtClean="0"/>
              <a:t>çalışmaları </a:t>
            </a:r>
            <a:r>
              <a:rPr lang="tr-TR" dirty="0"/>
              <a:t>için kasetçaları kullanabileceği, bilgisayar kullanabileceği, deney yapabileceği, maket yapabileceği, resim çizebileceği, </a:t>
            </a:r>
            <a:r>
              <a:rPr lang="tr-TR" dirty="0" smtClean="0"/>
              <a:t>enstrümanlarının koyulduğu </a:t>
            </a:r>
            <a:r>
              <a:rPr lang="tr-TR" dirty="0"/>
              <a:t>farklı köşeler). Diğer merkezler özel bir çalışma veya belirli bir yeti </a:t>
            </a:r>
            <a:r>
              <a:rPr lang="tr-TR" dirty="0" smtClean="0"/>
              <a:t>alanı </a:t>
            </a:r>
            <a:r>
              <a:rPr lang="tr-TR" dirty="0"/>
              <a:t>etrafında düzenlenebilir. Öğretmen aktivite </a:t>
            </a:r>
            <a:r>
              <a:rPr lang="tr-TR" dirty="0" smtClean="0"/>
              <a:t>kursu </a:t>
            </a:r>
            <a:r>
              <a:rPr lang="tr-TR" dirty="0"/>
              <a:t>yapıp bunu </a:t>
            </a:r>
            <a:r>
              <a:rPr lang="tr-TR" dirty="0" smtClean="0"/>
              <a:t>geliştirici </a:t>
            </a:r>
            <a:r>
              <a:rPr lang="tr-TR" dirty="0"/>
              <a:t>etkinlik olarak kullanabilir. Bazı öğretmenler çok resmi olmayan alanlar düzenlemeyi </a:t>
            </a:r>
            <a:r>
              <a:rPr lang="tr-TR" dirty="0" smtClean="0"/>
              <a:t>sever. </a:t>
            </a:r>
            <a:r>
              <a:rPr lang="tr-TR" dirty="0"/>
              <a:t>Bu alan küçük bir masa, kitaplık ve rahat bir oturma düzenini </a:t>
            </a:r>
            <a:r>
              <a:rPr lang="tr-TR" dirty="0" smtClean="0"/>
              <a:t>içinde </a:t>
            </a:r>
            <a:r>
              <a:rPr lang="tr-TR" dirty="0"/>
              <a:t>barındırabilir. Böyle bir alan daha sıcak bir ortam sağlar ve öğrencilere daha uygun bir ortam olabilir, Öğrencilere bu alanları özel </a:t>
            </a:r>
            <a:r>
              <a:rPr lang="tr-TR" dirty="0" smtClean="0"/>
              <a:t>projelerinde</a:t>
            </a:r>
            <a:r>
              <a:rPr lang="tr-TR" dirty="0"/>
              <a:t>, grup çalışmalarında kullanabilmeleri için izin verilebilir. (Bu </a:t>
            </a:r>
            <a:r>
              <a:rPr lang="tr-TR" dirty="0" smtClean="0"/>
              <a:t>alanların </a:t>
            </a:r>
            <a:r>
              <a:rPr lang="tr-TR" dirty="0"/>
              <a:t>ne zaman ve nasıl kullanılacağı konusunda kurallar geliştirmek gerek­lidir</a:t>
            </a:r>
            <a:r>
              <a:rPr lang="tr-TR" b="1" dirty="0" smtClean="0"/>
              <a:t>).</a:t>
            </a:r>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r>
              <a:rPr lang="tr-TR" dirty="0"/>
              <a:t>Eğer böyle bir merkez kullanılmaya karar verildiyse, bu merkezin yerini iyi planlamak, diğer aktivitelere olumsuz etki etmesi olasılığını </a:t>
            </a:r>
            <a:r>
              <a:rPr lang="tr-TR" dirty="0" smtClean="0"/>
              <a:t>azaltmak </a:t>
            </a:r>
            <a:r>
              <a:rPr lang="tr-TR" dirty="0"/>
              <a:t>gerekmektedir. Çünkü bu tip merkezler geniş bir alan ister ve </a:t>
            </a:r>
            <a:r>
              <a:rPr lang="tr-TR" dirty="0" smtClean="0"/>
              <a:t>alanın </a:t>
            </a:r>
            <a:r>
              <a:rPr lang="tr-TR" dirty="0"/>
              <a:t>bu amaçla kullanılması, diğer aktiviteleri yer açısından </a:t>
            </a:r>
            <a:r>
              <a:rPr lang="tr-TR" dirty="0" smtClean="0"/>
              <a:t>sınırlandırabilir</a:t>
            </a:r>
            <a:r>
              <a:rPr lang="tr-TR" dirty="0"/>
              <a:t>. Böyle bir merkez kullanılacaksa, bu yerin tüm öğrencilerin görülebileceği, gerekli materyallerin bulunduğu bir yer olduğundan emin olunması </a:t>
            </a:r>
            <a:r>
              <a:rPr lang="tr-TR" dirty="0" smtClean="0"/>
              <a:t>gerekmektedir. </a:t>
            </a:r>
            <a:r>
              <a:rPr lang="tr-TR" dirty="0"/>
              <a:t>Ülkemizde sınıflar kalabalık ve sıralar neredeyse tahtaya </a:t>
            </a:r>
            <a:r>
              <a:rPr lang="tr-TR" dirty="0" smtClean="0"/>
              <a:t>bitişik </a:t>
            </a:r>
            <a:r>
              <a:rPr lang="tr-TR" dirty="0"/>
              <a:t>bir şekilde olan okulların sayısı az değildir, bu sınıflara aktivite merkezi gibi bir kısım yapmak zor </a:t>
            </a:r>
            <a:r>
              <a:rPr lang="tr-TR" dirty="0" smtClean="0"/>
              <a:t>olabilir. </a:t>
            </a:r>
            <a:r>
              <a:rPr lang="tr-TR" dirty="0"/>
              <a:t>Ancak birkaç sınıfın birden </a:t>
            </a:r>
            <a:r>
              <a:rPr lang="tr-TR" dirty="0" smtClean="0"/>
              <a:t>kullanabileceği </a:t>
            </a:r>
            <a:r>
              <a:rPr lang="tr-TR" dirty="0"/>
              <a:t>koridorun bir bölümü bu şekilde </a:t>
            </a:r>
            <a:r>
              <a:rPr lang="tr-TR" dirty="0" smtClean="0"/>
              <a:t>yapılandırılabilir</a:t>
            </a:r>
            <a:r>
              <a:rPr lang="tr-TR" dirty="0"/>
              <a:t>.</a:t>
            </a:r>
          </a:p>
          <a:p>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0000" lnSpcReduction="20000"/>
          </a:bodyPr>
          <a:lstStyle/>
          <a:p>
            <a:r>
              <a:rPr lang="tr-TR" dirty="0"/>
              <a:t>12. Evcil Hayvanlar / Bitkiler /Özel Bir Amaç İçin Getirilen Eşyalar</a:t>
            </a:r>
            <a:endParaRPr lang="tr-TR" b="1" dirty="0"/>
          </a:p>
          <a:p>
            <a:r>
              <a:rPr lang="tr-TR" dirty="0" smtClean="0"/>
              <a:t>Bunlar </a:t>
            </a:r>
            <a:r>
              <a:rPr lang="tr-TR" dirty="0"/>
              <a:t>ilgi çekebilecek maddelerdir ve odaya bireysellik getirebilir. Okulun ilk haftaları </a:t>
            </a:r>
            <a:r>
              <a:rPr lang="tr-TR" dirty="0" smtClean="0"/>
              <a:t>öğrenciler </a:t>
            </a:r>
            <a:r>
              <a:rPr lang="tr-TR" dirty="0"/>
              <a:t>için heyecanlı bir dönem olduğundan, bu tür' objeleri öğrencilere hemen göstermek şart değildir. Bu tarz ilgi çekici </a:t>
            </a:r>
            <a:r>
              <a:rPr lang="tr-TR" dirty="0" smtClean="0"/>
              <a:t>materyaller </a:t>
            </a:r>
            <a:r>
              <a:rPr lang="tr-TR" dirty="0"/>
              <a:t>sınıfa getirildiyse, bunları öğrencinin dikkatini çekip, amaçtan uzaklaştıracak şekilde tanıtmamak </a:t>
            </a:r>
            <a:r>
              <a:rPr lang="tr-TR" dirty="0" smtClean="0"/>
              <a:t>gerekir.</a:t>
            </a:r>
            <a:endParaRPr lang="tr-TR" dirty="0"/>
          </a:p>
          <a:p>
            <a:r>
              <a:rPr lang="tr-TR" dirty="0"/>
              <a:t>13. Depo Yeri ve Malzemeleri</a:t>
            </a:r>
            <a:endParaRPr lang="tr-TR" b="1" dirty="0"/>
          </a:p>
          <a:p>
            <a:r>
              <a:rPr lang="tr-TR" dirty="0"/>
              <a:t>Duvar ve </a:t>
            </a:r>
            <a:r>
              <a:rPr lang="tr-TR" dirty="0" smtClean="0"/>
              <a:t>ilan </a:t>
            </a:r>
            <a:r>
              <a:rPr lang="tr-TR" dirty="0"/>
              <a:t>tahtalarına karar verilip sınıftaki yeri ayarlandıktan </a:t>
            </a:r>
            <a:r>
              <a:rPr lang="tr-TR" dirty="0" smtClean="0"/>
              <a:t>sonra</a:t>
            </a:r>
            <a:r>
              <a:rPr lang="tr-TR" dirty="0"/>
              <a:t>, malzemeleri sağlamaya ve depolama girişimine </a:t>
            </a:r>
            <a:r>
              <a:rPr lang="tr-TR" dirty="0" smtClean="0"/>
              <a:t>başlanabilir.</a:t>
            </a:r>
          </a:p>
          <a:p>
            <a:r>
              <a:rPr lang="tr-TR" dirty="0" smtClean="0"/>
              <a:t>Bazı malzemeler </a:t>
            </a:r>
            <a:r>
              <a:rPr lang="tr-TR" dirty="0"/>
              <a:t>sık kullanılır ve gerektiği zaman da, hemen </a:t>
            </a:r>
            <a:r>
              <a:rPr lang="tr-TR" dirty="0" smtClean="0"/>
              <a:t>hazırlanmalıdır. </a:t>
            </a:r>
            <a:r>
              <a:rPr lang="tr-TR" dirty="0"/>
              <a:t>Diğer az kullanılan materyaller dolaplara veya depolara </a:t>
            </a:r>
            <a:r>
              <a:rPr lang="tr-TR" dirty="0" smtClean="0"/>
              <a:t>kaldırılabilir.</a:t>
            </a:r>
            <a:endParaRPr lang="tr-TR" dirty="0"/>
          </a:p>
          <a:p>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r>
              <a:rPr lang="tr-TR" dirty="0"/>
              <a:t>14. Ders Kitapları ve Diğer Ders Materyalleri</a:t>
            </a:r>
            <a:endParaRPr lang="tr-TR" b="1" dirty="0"/>
          </a:p>
          <a:p>
            <a:r>
              <a:rPr lang="tr-TR" dirty="0"/>
              <a:t>Sınıfta kullanılacak ders kitaplarını, gerekli materyalleri (sözlük, </a:t>
            </a:r>
            <a:r>
              <a:rPr lang="tr-TR" dirty="0" smtClean="0"/>
              <a:t>kitap</a:t>
            </a:r>
            <a:r>
              <a:rPr lang="tr-TR" dirty="0"/>
              <a:t>, okuma materyalleri) belirlemek ve hangi kitapların öğrencilerde, hangi kitapların sınıfta kalması gerektiğine karar vermek gerekir. Daha sonra </a:t>
            </a:r>
            <a:r>
              <a:rPr lang="tr-TR" dirty="0" smtClean="0"/>
              <a:t>kitaplığın </a:t>
            </a:r>
            <a:r>
              <a:rPr lang="tr-TR" dirty="0"/>
              <a:t>raflarında en çok kullanılacak kitaplar belirlenir. Bu kitaplar, </a:t>
            </a:r>
            <a:r>
              <a:rPr lang="tr-TR" dirty="0" smtClean="0"/>
              <a:t>öğrencilerin </a:t>
            </a:r>
            <a:r>
              <a:rPr lang="tr-TR" dirty="0"/>
              <a:t>kendilerine almadıkları kitaplardan oluşmalıdır. Eğer hangi </a:t>
            </a:r>
            <a:r>
              <a:rPr lang="tr-TR" dirty="0" smtClean="0"/>
              <a:t>yardımcı </a:t>
            </a:r>
            <a:r>
              <a:rPr lang="tr-TR" dirty="0"/>
              <a:t>materyallerin olduğu veya okulun yardımcı materyallere karşı hangi politikayı izlediği bilinmiyorsa, zümre başkanından, müdür </a:t>
            </a:r>
            <a:r>
              <a:rPr lang="tr-TR" dirty="0" smtClean="0"/>
              <a:t>yardımcısından</a:t>
            </a:r>
            <a:r>
              <a:rPr lang="tr-TR" dirty="0"/>
              <a:t>, kütüphaneye bakan ilgiliden veya diğer öğretmenlerden yardım </a:t>
            </a:r>
            <a:r>
              <a:rPr lang="tr-TR" dirty="0" smtClean="0"/>
              <a:t>alınabilir</a:t>
            </a:r>
            <a:r>
              <a:rPr lang="tr-TR" dirty="0"/>
              <a:t>. Aynı zamanda, ders kitabı edinmek için hangi sistemin kullanıldığı, neye göre seçildiği konularında da bilgi sahibi olmak gerekmektedir.</a:t>
            </a:r>
          </a:p>
          <a:p>
            <a:endParaRPr lang="tr-TR" dirty="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653</TotalTime>
  <Words>2144</Words>
  <Application>Microsoft Office PowerPoint</Application>
  <PresentationFormat>Ekran Gösterisi (4:3)</PresentationFormat>
  <Paragraphs>55</Paragraphs>
  <Slides>31</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31</vt:i4>
      </vt:variant>
    </vt:vector>
  </HeadingPairs>
  <TitlesOfParts>
    <vt:vector size="34" baseType="lpstr">
      <vt:lpstr>Arial</vt:lpstr>
      <vt:lpstr>Calibri</vt:lpstr>
      <vt:lpstr>Ofis Teması</vt:lpstr>
      <vt:lpstr>SINIF ORGANİZASYONU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SINIF ORGANİZASYONU</dc:title>
  <dc:creator>user</dc:creator>
  <cp:lastModifiedBy>Etem</cp:lastModifiedBy>
  <cp:revision>30</cp:revision>
  <dcterms:created xsi:type="dcterms:W3CDTF">2017-12-07T23:10:40Z</dcterms:created>
  <dcterms:modified xsi:type="dcterms:W3CDTF">2018-10-13T05:29:06Z</dcterms:modified>
</cp:coreProperties>
</file>