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27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DD1C-CCCE-4AD2-B64E-80B8B69B2DAE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8FE6E-B7EF-4988-AEA4-91663DC4242E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DD1C-CCCE-4AD2-B64E-80B8B69B2DAE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8FE6E-B7EF-4988-AEA4-91663DC4242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DD1C-CCCE-4AD2-B64E-80B8B69B2DAE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8FE6E-B7EF-4988-AEA4-91663DC4242E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DD1C-CCCE-4AD2-B64E-80B8B69B2DAE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8FE6E-B7EF-4988-AEA4-91663DC4242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DD1C-CCCE-4AD2-B64E-80B8B69B2DAE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8FE6E-B7EF-4988-AEA4-91663DC4242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DD1C-CCCE-4AD2-B64E-80B8B69B2DAE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8FE6E-B7EF-4988-AEA4-91663DC4242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DD1C-CCCE-4AD2-B64E-80B8B69B2DAE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8FE6E-B7EF-4988-AEA4-91663DC4242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DD1C-CCCE-4AD2-B64E-80B8B69B2DAE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8FE6E-B7EF-4988-AEA4-91663DC4242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DD1C-CCCE-4AD2-B64E-80B8B69B2DAE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DD8FE6E-B7EF-4988-AEA4-91663DC4242E}" type="slidenum">
              <a:rPr lang="tr-TR" smtClean="0"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DD1C-CCCE-4AD2-B64E-80B8B69B2DAE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8FE6E-B7EF-4988-AEA4-91663DC4242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DD1C-CCCE-4AD2-B64E-80B8B69B2DAE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8FE6E-B7EF-4988-AEA4-91663DC4242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869DD1C-CCCE-4AD2-B64E-80B8B69B2DAE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DD8FE6E-B7EF-4988-AEA4-91663DC4242E}" type="slidenum">
              <a:rPr lang="tr-TR" smtClean="0"/>
              <a:t>‹#›</a:t>
            </a:fld>
            <a:endParaRPr lang="tr-T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51520" y="1916832"/>
            <a:ext cx="8229600" cy="1143000"/>
          </a:xfrm>
        </p:spPr>
        <p:txBody>
          <a:bodyPr/>
          <a:lstStyle/>
          <a:p>
            <a:r>
              <a:rPr lang="tr-TR" dirty="0" smtClean="0"/>
              <a:t>SINIF YÖNETİMİNDE ETKİLİLİK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32092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Sınıf yönetimi, etkili bir eğitim ve iletişim örüntüsü gerçekleştirmek amacına dönük etkinlikleri tanımlar. Bu bağlamda sınıfı yönetmek eğitimi etkileyen değişkenleri tanımayı gerektirmektedir.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91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/>
              <a:t>Etkili sınıf yönetimi ve öğretmen öğrenci ilişkileri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471664"/>
          </a:xfrm>
        </p:spPr>
        <p:txBody>
          <a:bodyPr/>
          <a:lstStyle/>
          <a:p>
            <a:r>
              <a:rPr lang="tr-TR" dirty="0" smtClean="0"/>
              <a:t>Sınıf yönetiminin değişkenleri, öğretmen, öğrenci, okul, program, eğitim ortamı, eğitim yönetimi, aile ve çevre olarak </a:t>
            </a:r>
            <a:r>
              <a:rPr lang="tr-TR" dirty="0" err="1" smtClean="0"/>
              <a:t>sıralabilir</a:t>
            </a:r>
            <a:r>
              <a:rPr lang="tr-TR" dirty="0" smtClean="0"/>
              <a:t>. Ancak söz konusu değişkenlerin içinde, en stratejik(belirleyici) değişken </a:t>
            </a:r>
            <a:r>
              <a:rPr lang="tr-TR" dirty="0" err="1" smtClean="0"/>
              <a:t>ÖĞRETMEN,dir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42530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Etkili bir sınıf yönetimi öğrencilerin ilgi, beklenti ve gereksinimlerini tanımayı gerektirir. Öğrenci-öğretmen ilişkisi birincil bir ilişki türüdür. Yani bire bir ve insancıl yaklaşım biçimi olan ‘ben-sen ‘ ilişkidir.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60668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Öğrenme bugün daha çok ‘öğrenmeyi öğrenme’ şeklinde algılanmaktadır. Fakat öğrenciler zihinsel ve psikolojik yapıları gereği, öğrenme sürecinde </a:t>
            </a:r>
            <a:r>
              <a:rPr lang="tr-TR" dirty="0" err="1" smtClean="0"/>
              <a:t>farlılaşır</a:t>
            </a:r>
            <a:r>
              <a:rPr lang="tr-TR" dirty="0"/>
              <a:t> </a:t>
            </a:r>
            <a:r>
              <a:rPr lang="tr-TR" dirty="0" smtClean="0"/>
              <a:t>ancak bu farklılaşma sorun değil avantajdır.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8283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Olumlu öğretmen davranışları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A- </a:t>
            </a:r>
            <a:r>
              <a:rPr lang="tr-TR" dirty="0"/>
              <a:t>K</a:t>
            </a:r>
            <a:r>
              <a:rPr lang="tr-TR" dirty="0" smtClean="0"/>
              <a:t>arakter Yönünden</a:t>
            </a:r>
          </a:p>
          <a:p>
            <a:r>
              <a:rPr lang="tr-TR" dirty="0" smtClean="0"/>
              <a:t>Öğrenmek ve öğretmekten haz duyar.</a:t>
            </a:r>
          </a:p>
          <a:p>
            <a:r>
              <a:rPr lang="tr-TR" dirty="0" smtClean="0"/>
              <a:t>Enerjik, sağlıklı ve üretkendir.</a:t>
            </a:r>
          </a:p>
          <a:p>
            <a:r>
              <a:rPr lang="tr-TR" dirty="0" smtClean="0"/>
              <a:t>Duygusal ve düşünsel olgunluğa sahiptir.</a:t>
            </a:r>
          </a:p>
          <a:p>
            <a:r>
              <a:rPr lang="tr-TR" dirty="0" smtClean="0"/>
              <a:t>Özgüven duygusu gelişmiştir. </a:t>
            </a:r>
          </a:p>
          <a:p>
            <a:r>
              <a:rPr lang="tr-TR" dirty="0" smtClean="0"/>
              <a:t>Heyecan kaygı ve gerginlikten uzaktır.</a:t>
            </a:r>
          </a:p>
          <a:p>
            <a:r>
              <a:rPr lang="tr-TR" dirty="0" smtClean="0"/>
              <a:t>Doğru ve tarafsızdır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20970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Çevresindeki insanlara sevgi ve özen gösterir. </a:t>
            </a:r>
          </a:p>
          <a:p>
            <a:r>
              <a:rPr lang="tr-TR" dirty="0" smtClean="0"/>
              <a:t>Sakin, hoşgörülü ve sosyaldir.</a:t>
            </a:r>
          </a:p>
          <a:p>
            <a:r>
              <a:rPr lang="tr-TR" dirty="0" err="1" smtClean="0"/>
              <a:t>Espirili</a:t>
            </a:r>
            <a:r>
              <a:rPr lang="tr-TR" dirty="0" smtClean="0"/>
              <a:t> mantıklı ve duyarlıdır.</a:t>
            </a:r>
          </a:p>
          <a:p>
            <a:r>
              <a:rPr lang="tr-TR" dirty="0" smtClean="0"/>
              <a:t>Coşkulu istekli ve düzenlidir.</a:t>
            </a:r>
          </a:p>
          <a:p>
            <a:r>
              <a:rPr lang="tr-TR" dirty="0" smtClean="0"/>
              <a:t>Öğrencileri ile birlikte olmaktan haz duyar ve bu birlikteliği sevgi içinde olumlu amaçlara yönlendirir. </a:t>
            </a:r>
          </a:p>
          <a:p>
            <a:r>
              <a:rPr lang="tr-TR" dirty="0" smtClean="0"/>
              <a:t>Öğrencilerini değerlendirmede nesnel davranır.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11867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B- TOPLUMSAL UYUM YÖNÜNDEN</a:t>
            </a:r>
          </a:p>
          <a:p>
            <a:r>
              <a:rPr lang="tr-TR" dirty="0" smtClean="0"/>
              <a:t>Öğretmenliğin mesleki saygınlığının yükseltecek bir kişilik örüntüsüne ve uygar bir yaşam anlayışına sahiptir.</a:t>
            </a:r>
          </a:p>
          <a:p>
            <a:r>
              <a:rPr lang="tr-TR" dirty="0" smtClean="0"/>
              <a:t>Öğrencileri arasında, bireysel farklılıklar nedeniyle öğrenme güçlükleri veya davranış bozuklukları olabileceğinin bilincindedir. Bu tür sorunlarının çözümünde kararlı tarafsız ve nesnel bir tutum göstermelidir.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61923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İşlerini zamanında ve düzenli yapar</a:t>
            </a:r>
          </a:p>
          <a:p>
            <a:r>
              <a:rPr lang="tr-TR" dirty="0" smtClean="0"/>
              <a:t>Öğrenme ve öğretme ilke ve yöntemlerini etkili bir biçimde kullanır.</a:t>
            </a:r>
          </a:p>
          <a:p>
            <a:r>
              <a:rPr lang="tr-TR" dirty="0" smtClean="0"/>
              <a:t>Kendini yetiştirmeye karşı yoğun bir ilgi ve duyarlılık gösterir.</a:t>
            </a:r>
          </a:p>
          <a:p>
            <a:r>
              <a:rPr lang="tr-TR" dirty="0" smtClean="0"/>
              <a:t>Çevredeki bilgi kaynaklarına ulaşmak ve bunlardan öğretim amacıyla yaralanmak için, gerekli özeni gösterir.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92068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/>
              <a:t>OKUL YÖNETİMİ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Sınıf, içinde bulunduğu okulun bir parçasıdır. Bu nedenle okulun fiziksel ve psikolojik yapısı sınıf yönetimini etkiler. </a:t>
            </a:r>
          </a:p>
          <a:p>
            <a:r>
              <a:rPr lang="tr-TR" dirty="0" smtClean="0"/>
              <a:t>Okulda egemen olan yönetim anlayışı; yöneticilerin, öğretmenlerin ve okul personelinin tutumları okulun içinde bulunduğu çevrenin sosyoekonomik yapısı fiziksel ortamın özellikleri, politika ve prosedürlerin niteliği, gibi bir dizi değişkenin etkileşimi ile oluşur.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44334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Eğitimin yapısı ve niteliği gereği okul demokratik bir yaklaşımla yönetilmelidir.</a:t>
            </a:r>
          </a:p>
          <a:p>
            <a:r>
              <a:rPr lang="tr-TR" dirty="0" smtClean="0"/>
              <a:t>Ayrıca okulun içinde bulunduğu toplumsal çevrenin sosyoekonomik yapısı yönetim anlayışını etkiler.</a:t>
            </a:r>
          </a:p>
          <a:p>
            <a:r>
              <a:rPr lang="tr-TR" dirty="0" smtClean="0"/>
              <a:t>Okul yönetiminin öğretmenlerde önemli bir etkendir. Bu nedenle yönetimin, öğretmenlerin moral ve iş doyumlarının gözetmesi gerekmektedir.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49567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AİLE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Aile, toplumun temel niteliklerini yansıtan en küçük birimdir. Çocuğun fiziksel ve psikolojik gelişimde önemli bir yeri vardır. Eğitim ailede başlar.</a:t>
            </a:r>
          </a:p>
          <a:p>
            <a:r>
              <a:rPr lang="tr-TR" dirty="0" smtClean="0"/>
              <a:t>Çocuğun sağlıklı bir benlik algısı geliştirerek özerkleşmesi ailenin tutumuna bağlıdır.</a:t>
            </a:r>
          </a:p>
          <a:p>
            <a:r>
              <a:rPr lang="tr-TR" dirty="0" smtClean="0"/>
              <a:t>Çocuk kendine yetmeyi paylaşmayı yaşama etkin bir biçimde katılmayı barışçı ve uyumlu bir davranış örüntüsü geliştirmeyi ailede öğretir.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44885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ÇEVRE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Her okul belli bir toplumsal çevrede yer alır.</a:t>
            </a:r>
          </a:p>
          <a:p>
            <a:r>
              <a:rPr lang="tr-TR" dirty="0" smtClean="0"/>
              <a:t>Toplumsal çevre; fiziksel, sosyal kültürel, siyasal demografik vb. bir dizi değişkenin etkilerini yansıtan değerler dizgesi </a:t>
            </a:r>
            <a:r>
              <a:rPr lang="tr-TR" dirty="0" err="1" smtClean="0"/>
              <a:t>tanımlanabilir.bu</a:t>
            </a:r>
            <a:r>
              <a:rPr lang="tr-TR" dirty="0" smtClean="0"/>
              <a:t> anlamda okul toplumsal çevrenin temel niteliklerini yansıtan bir örneklem olarak değerlendirilebilir.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95159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1412776"/>
            <a:ext cx="8229600" cy="2160240"/>
          </a:xfrm>
        </p:spPr>
        <p:txBody>
          <a:bodyPr/>
          <a:lstStyle/>
          <a:p>
            <a:pPr algn="ctr"/>
            <a:r>
              <a:rPr lang="tr-TR" dirty="0" smtClean="0"/>
              <a:t>SINIFTA ÖĞRETİM ORTAMI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07533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Eğitim ortamının fiziksel özellikleri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Eğitim ortamının fiziksel özellikleri etkili sınıf yönetiminin sağlanmasında önemli bir unsurdur. Sınıfta fiziksel değişkenlerin (öğrenci sayısı, ışık, ısı, renk, temizlik, görünüm, görüntü) düzenlenmesi öğretmenin sorumluluğundadır.</a:t>
            </a:r>
          </a:p>
          <a:p>
            <a:r>
              <a:rPr lang="tr-TR" dirty="0" smtClean="0"/>
              <a:t>Etkili bir sınıf yönetimi için eldeki olanaklar ölçüsünde fiziksel değişkenleri güdüleyici, öğretici ve ilgi çekici bir biçimde düzenlenmesi gerekir.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13369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Eğitim ortamının özellikleri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Sınıf </a:t>
            </a:r>
            <a:r>
              <a:rPr lang="tr-TR" dirty="0" err="1" smtClean="0"/>
              <a:t>kollektif</a:t>
            </a:r>
            <a:r>
              <a:rPr lang="tr-TR" dirty="0" smtClean="0"/>
              <a:t> bir varoluş alanıdır.</a:t>
            </a:r>
          </a:p>
          <a:p>
            <a:r>
              <a:rPr lang="tr-TR" dirty="0" smtClean="0"/>
              <a:t>Farklı sosyoekonomik setlerden gelen öğrencilerin paylaştığı sınıf ortamı çok boyutlu ve dinamik bir süreklilik içinde yaşanır. Başka bir anlatımla </a:t>
            </a:r>
            <a:r>
              <a:rPr lang="tr-TR" dirty="0" err="1" smtClean="0"/>
              <a:t>sınıfiçi</a:t>
            </a:r>
            <a:r>
              <a:rPr lang="tr-TR" dirty="0" smtClean="0"/>
              <a:t> yaşam toplumsal çevrenin sosyokültürel öğeleri tarafından etkilenen ve bir ölçüde onları etkileyen süreçler toplamıdır.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774597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Eğitim ortamının başlıca özellikleri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Süreklilik</a:t>
            </a:r>
          </a:p>
          <a:p>
            <a:r>
              <a:rPr lang="tr-TR" dirty="0" smtClean="0"/>
              <a:t>Eş zamanlılık </a:t>
            </a:r>
          </a:p>
          <a:p>
            <a:r>
              <a:rPr lang="tr-TR" dirty="0" smtClean="0"/>
              <a:t>Karşılılık ve </a:t>
            </a:r>
            <a:r>
              <a:rPr lang="tr-TR" dirty="0" err="1" smtClean="0"/>
              <a:t>karmaşılık</a:t>
            </a:r>
            <a:r>
              <a:rPr lang="tr-TR" dirty="0" smtClean="0"/>
              <a:t> </a:t>
            </a:r>
          </a:p>
          <a:p>
            <a:r>
              <a:rPr lang="tr-TR" dirty="0" smtClean="0"/>
              <a:t>Açıklık olarak sıralanabilir.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09092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Sınıfta açık ve </a:t>
            </a:r>
            <a:r>
              <a:rPr lang="tr-TR" dirty="0" err="1" smtClean="0"/>
              <a:t>yüzyüze</a:t>
            </a:r>
            <a:r>
              <a:rPr lang="tr-TR" dirty="0" smtClean="0"/>
              <a:t> bir iletişim vardır. Bu nedenle iletişim doğrudan ve anında gerçekleşir aynı zaman kesitinde birden çok olay gelişebilir örneğin öğretmen ders anlatırken bir </a:t>
            </a:r>
            <a:r>
              <a:rPr lang="tr-TR" dirty="0" err="1" smtClean="0"/>
              <a:t>yandanda</a:t>
            </a:r>
            <a:r>
              <a:rPr lang="tr-TR" dirty="0" smtClean="0"/>
              <a:t> öğrencilerin tepkilerini ölçer kuraldışı davranışları uyarır öte </a:t>
            </a:r>
            <a:r>
              <a:rPr lang="tr-TR" dirty="0" err="1" smtClean="0"/>
              <a:t>yandanda</a:t>
            </a:r>
            <a:r>
              <a:rPr lang="tr-TR" dirty="0" smtClean="0"/>
              <a:t> soruları yöneltir. </a:t>
            </a:r>
          </a:p>
          <a:p>
            <a:r>
              <a:rPr lang="tr-TR" dirty="0" smtClean="0"/>
              <a:t>Zamanı kontrol eder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7439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Öğretmen bu canlı eğitim ortamını etkileyen fiziksel psikolojik dinamiklerinin önemini bilmelidir. Çünkü ancak bu şekilde etkili bir eğitim ortamının sağlanması ve sürdürülmesi mümkün olabilir.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968296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Fiziksel ortamın önemi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Fiziksel ortam, eğitim etkinlikleri için ayrılan mekanın özelliklerini belirtir.</a:t>
            </a:r>
          </a:p>
          <a:p>
            <a:r>
              <a:rPr lang="tr-TR" dirty="0" smtClean="0"/>
              <a:t>Sıra, </a:t>
            </a:r>
            <a:r>
              <a:rPr lang="tr-TR" dirty="0" err="1" smtClean="0"/>
              <a:t>masa,dolap</a:t>
            </a:r>
            <a:r>
              <a:rPr lang="tr-TR" dirty="0" smtClean="0"/>
              <a:t> </a:t>
            </a:r>
            <a:r>
              <a:rPr lang="tr-TR" dirty="0" err="1" smtClean="0"/>
              <a:t>vs</a:t>
            </a:r>
            <a:r>
              <a:rPr lang="tr-TR" dirty="0" smtClean="0"/>
              <a:t> araçlarda boş alanlar mekanın ısı ışık ve renk düzeni gibi bir dizi etken ortamın fiziksel değişkenlerini oluşturur.</a:t>
            </a:r>
          </a:p>
          <a:p>
            <a:r>
              <a:rPr lang="tr-TR" dirty="0" smtClean="0"/>
              <a:t>Eğitim türü ve düzeyi dersin amacı gibi değişkenlere göre yapılandırılmış sınıf ortamı öğrencilerin güdülenmesini </a:t>
            </a:r>
            <a:r>
              <a:rPr lang="tr-TR" dirty="0" err="1" smtClean="0"/>
              <a:t>kolaylaştırır.peki</a:t>
            </a:r>
            <a:r>
              <a:rPr lang="tr-TR" dirty="0" smtClean="0"/>
              <a:t> yapılandırılmış ortam nedir?</a:t>
            </a:r>
          </a:p>
          <a:p>
            <a:r>
              <a:rPr lang="tr-TR" dirty="0" smtClean="0"/>
              <a:t>Sınıfta yer alan fiziksel özellikleri amaca uygun düzenlenmesini tanımlamaktadır.</a:t>
            </a:r>
          </a:p>
          <a:p>
            <a:r>
              <a:rPr lang="tr-TR" dirty="0" smtClean="0"/>
              <a:t>Fiziksel ortamın uygunluğu etkili öğrenme ve öğretme sürecinin ayrılmaz bir parçasıdır.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348025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Fiziksel ortamın değişkenleri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1- Öğrenci sayısı=öğrenci sayısı izlenecek öğretim yöntemini de önemli bir etkendir. Örneğin kalabalık sınıflarda daha çok anlatım yöntemi kullanılırken, az öğrencilerin bulunduğu sınıflarda bireysel öğretim yöntemlerine daha çok yer verilmektedir.</a:t>
            </a:r>
          </a:p>
          <a:p>
            <a:r>
              <a:rPr lang="tr-TR" dirty="0" smtClean="0"/>
              <a:t>Sınıfta öğrenci sayısıyla başarı arasındaki ilişki olduğu yönünde araştırmalar bulunmakla </a:t>
            </a:r>
            <a:r>
              <a:rPr lang="tr-TR" dirty="0" err="1" smtClean="0"/>
              <a:t>birliktebu</a:t>
            </a:r>
            <a:r>
              <a:rPr lang="tr-TR" dirty="0" smtClean="0"/>
              <a:t> durumun öğretmen tarafından alınabilecek önlemlerle bir ölçüde kontrol edilebileceği açıktır. Örneğin sınıfta uygun yerleşim düzeninin sağlanması bu açıdan önemli bir unsurdur.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879317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2- Yerleşim </a:t>
            </a:r>
            <a:r>
              <a:rPr lang="tr-TR" dirty="0"/>
              <a:t>D</a:t>
            </a:r>
            <a:r>
              <a:rPr lang="tr-TR" dirty="0" smtClean="0"/>
              <a:t>üzeni</a:t>
            </a:r>
          </a:p>
          <a:p>
            <a:r>
              <a:rPr lang="tr-TR" dirty="0" smtClean="0"/>
              <a:t>3- Isı, ışık, renk </a:t>
            </a:r>
          </a:p>
          <a:p>
            <a:r>
              <a:rPr lang="tr-TR" dirty="0" smtClean="0"/>
              <a:t>4- gürültü</a:t>
            </a:r>
          </a:p>
          <a:p>
            <a:r>
              <a:rPr lang="tr-TR" dirty="0" smtClean="0"/>
              <a:t>5- temizlik</a:t>
            </a:r>
          </a:p>
          <a:p>
            <a:r>
              <a:rPr lang="tr-TR" dirty="0" smtClean="0"/>
              <a:t>6- görünüm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313191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73</TotalTime>
  <Words>846</Words>
  <Application>Microsoft Office PowerPoint</Application>
  <PresentationFormat>Ekran Gösterisi (4:3)</PresentationFormat>
  <Paragraphs>69</Paragraphs>
  <Slides>22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6" baseType="lpstr">
      <vt:lpstr>Calibri</vt:lpstr>
      <vt:lpstr>Constantia</vt:lpstr>
      <vt:lpstr>Wingdings 2</vt:lpstr>
      <vt:lpstr>Akış</vt:lpstr>
      <vt:lpstr>SINIF YÖNETİMİNDE ETKİLİLİK </vt:lpstr>
      <vt:lpstr>PowerPoint Sunusu</vt:lpstr>
      <vt:lpstr>Etkili sınıf yönetimi ve öğretmen öğrenci ilişkileri</vt:lpstr>
      <vt:lpstr>PowerPoint Sunusu</vt:lpstr>
      <vt:lpstr>PowerPoint Sunusu</vt:lpstr>
      <vt:lpstr>Olumlu öğretmen davranışları</vt:lpstr>
      <vt:lpstr>PowerPoint Sunusu</vt:lpstr>
      <vt:lpstr>PowerPoint Sunusu</vt:lpstr>
      <vt:lpstr>PowerPoint Sunusu</vt:lpstr>
      <vt:lpstr>OKUL YÖNETİMİ </vt:lpstr>
      <vt:lpstr>PowerPoint Sunusu</vt:lpstr>
      <vt:lpstr>AİLE</vt:lpstr>
      <vt:lpstr>ÇEVRE</vt:lpstr>
      <vt:lpstr>SINIFTA ÖĞRETİM ORTAMI</vt:lpstr>
      <vt:lpstr>Eğitim ortamının fiziksel özellikleri</vt:lpstr>
      <vt:lpstr>Eğitim ortamının özellikleri </vt:lpstr>
      <vt:lpstr>Eğitim ortamının başlıca özellikleri</vt:lpstr>
      <vt:lpstr>PowerPoint Sunusu</vt:lpstr>
      <vt:lpstr>PowerPoint Sunusu</vt:lpstr>
      <vt:lpstr>Fiziksel ortamın önemi</vt:lpstr>
      <vt:lpstr>Fiziksel ortamın değişkenleri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PC</dc:creator>
  <cp:lastModifiedBy>Etem</cp:lastModifiedBy>
  <cp:revision>9</cp:revision>
  <dcterms:created xsi:type="dcterms:W3CDTF">2016-10-14T13:37:28Z</dcterms:created>
  <dcterms:modified xsi:type="dcterms:W3CDTF">2018-10-13T11:10:01Z</dcterms:modified>
</cp:coreProperties>
</file>