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57" r:id="rId4"/>
    <p:sldId id="262" r:id="rId5"/>
    <p:sldId id="258" r:id="rId6"/>
    <p:sldId id="268" r:id="rId7"/>
    <p:sldId id="259" r:id="rId8"/>
    <p:sldId id="263" r:id="rId9"/>
    <p:sldId id="264" r:id="rId10"/>
    <p:sldId id="265" r:id="rId11"/>
    <p:sldId id="266" r:id="rId12"/>
    <p:sldId id="269" r:id="rId13"/>
    <p:sldId id="270" r:id="rId14"/>
    <p:sldId id="271" r:id="rId15"/>
    <p:sldId id="272" r:id="rId16"/>
    <p:sldId id="273" r:id="rId17"/>
    <p:sldId id="274" r:id="rId18"/>
    <p:sldId id="275" r:id="rId19"/>
    <p:sldId id="276" r:id="rId20"/>
    <p:sldId id="279" r:id="rId21"/>
    <p:sldId id="277" r:id="rId22"/>
    <p:sldId id="278"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81" d="100"/>
          <a:sy n="81" d="100"/>
        </p:scale>
        <p:origin x="360"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a:t>Asıl başlık stili için tıklatın</a:t>
            </a: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Veri Yer Tutucusu 3"/>
          <p:cNvSpPr>
            <a:spLocks noGrp="1"/>
          </p:cNvSpPr>
          <p:nvPr>
            <p:ph type="dt" sz="half" idx="10"/>
          </p:nvPr>
        </p:nvSpPr>
        <p:spPr/>
        <p:txBody>
          <a:bodyPr/>
          <a:lstStyle/>
          <a:p>
            <a:fld id="{744E76A0-0B91-40EE-ABDF-922279D83504}" type="datetimeFigureOut">
              <a:rPr lang="tr-TR" smtClean="0"/>
              <a:t>13.10.2018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67AE08A-3857-4F32-896E-A3B7A32F1AAC}" type="slidenum">
              <a:rPr lang="tr-TR" smtClean="0"/>
              <a:t>‹#›</a:t>
            </a:fld>
            <a:endParaRPr lang="tr-TR"/>
          </a:p>
        </p:txBody>
      </p:sp>
    </p:spTree>
    <p:extLst>
      <p:ext uri="{BB962C8B-B14F-4D97-AF65-F5344CB8AC3E}">
        <p14:creationId xmlns:p14="http://schemas.microsoft.com/office/powerpoint/2010/main" val="3100347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744E76A0-0B91-40EE-ABDF-922279D83504}" type="datetimeFigureOut">
              <a:rPr lang="tr-TR" smtClean="0"/>
              <a:t>13.10.2018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67AE08A-3857-4F32-896E-A3B7A32F1AAC}" type="slidenum">
              <a:rPr lang="tr-TR" smtClean="0"/>
              <a:t>‹#›</a:t>
            </a:fld>
            <a:endParaRPr lang="tr-TR"/>
          </a:p>
        </p:txBody>
      </p:sp>
    </p:spTree>
    <p:extLst>
      <p:ext uri="{BB962C8B-B14F-4D97-AF65-F5344CB8AC3E}">
        <p14:creationId xmlns:p14="http://schemas.microsoft.com/office/powerpoint/2010/main" val="2200205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Veri Yer Tutucusu 3"/>
          <p:cNvSpPr>
            <a:spLocks noGrp="1"/>
          </p:cNvSpPr>
          <p:nvPr>
            <p:ph type="dt" sz="half" idx="10"/>
          </p:nvPr>
        </p:nvSpPr>
        <p:spPr/>
        <p:txBody>
          <a:bodyPr/>
          <a:lstStyle/>
          <a:p>
            <a:fld id="{744E76A0-0B91-40EE-ABDF-922279D83504}" type="datetimeFigureOut">
              <a:rPr lang="tr-TR" smtClean="0"/>
              <a:t>13.10.2018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67AE08A-3857-4F32-896E-A3B7A32F1AAC}" type="slidenum">
              <a:rPr lang="tr-TR" smtClean="0"/>
              <a:t>‹#›</a:t>
            </a:fld>
            <a:endParaRPr lang="tr-TR"/>
          </a:p>
        </p:txBody>
      </p:sp>
    </p:spTree>
    <p:extLst>
      <p:ext uri="{BB962C8B-B14F-4D97-AF65-F5344CB8AC3E}">
        <p14:creationId xmlns:p14="http://schemas.microsoft.com/office/powerpoint/2010/main" val="1086618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744E76A0-0B91-40EE-ABDF-922279D83504}" type="datetimeFigureOut">
              <a:rPr lang="tr-TR" smtClean="0"/>
              <a:t>13.10.2018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467AE08A-3857-4F32-896E-A3B7A32F1AAC}" type="slidenum">
              <a:rPr lang="tr-TR" smtClean="0"/>
              <a:t>‹#›</a:t>
            </a:fld>
            <a:endParaRPr lang="tr-TR"/>
          </a:p>
        </p:txBody>
      </p:sp>
    </p:spTree>
    <p:extLst>
      <p:ext uri="{BB962C8B-B14F-4D97-AF65-F5344CB8AC3E}">
        <p14:creationId xmlns:p14="http://schemas.microsoft.com/office/powerpoint/2010/main" val="3595977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a:t>Asıl başlık stili için tıklatın</a:t>
            </a: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744E76A0-0B91-40EE-ABDF-922279D83504}" type="datetimeFigureOut">
              <a:rPr lang="tr-TR" smtClean="0"/>
              <a:t>13.10.2018</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467AE08A-3857-4F32-896E-A3B7A32F1AAC}" type="slidenum">
              <a:rPr lang="tr-TR" smtClean="0"/>
              <a:t>‹#›</a:t>
            </a:fld>
            <a:endParaRPr lang="tr-TR"/>
          </a:p>
        </p:txBody>
      </p:sp>
    </p:spTree>
    <p:extLst>
      <p:ext uri="{BB962C8B-B14F-4D97-AF65-F5344CB8AC3E}">
        <p14:creationId xmlns:p14="http://schemas.microsoft.com/office/powerpoint/2010/main" val="321560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744E76A0-0B91-40EE-ABDF-922279D83504}" type="datetimeFigureOut">
              <a:rPr lang="tr-TR" smtClean="0"/>
              <a:t>13.10.2018</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467AE08A-3857-4F32-896E-A3B7A32F1AAC}" type="slidenum">
              <a:rPr lang="tr-TR" smtClean="0"/>
              <a:t>‹#›</a:t>
            </a:fld>
            <a:endParaRPr lang="tr-TR"/>
          </a:p>
        </p:txBody>
      </p:sp>
    </p:spTree>
    <p:extLst>
      <p:ext uri="{BB962C8B-B14F-4D97-AF65-F5344CB8AC3E}">
        <p14:creationId xmlns:p14="http://schemas.microsoft.com/office/powerpoint/2010/main" val="3870525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744E76A0-0B91-40EE-ABDF-922279D83504}" type="datetimeFigureOut">
              <a:rPr lang="tr-TR" smtClean="0"/>
              <a:t>13.10.2018</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467AE08A-3857-4F32-896E-A3B7A32F1AAC}" type="slidenum">
              <a:rPr lang="tr-TR" smtClean="0"/>
              <a:t>‹#›</a:t>
            </a:fld>
            <a:endParaRPr lang="tr-TR"/>
          </a:p>
        </p:txBody>
      </p:sp>
    </p:spTree>
    <p:extLst>
      <p:ext uri="{BB962C8B-B14F-4D97-AF65-F5344CB8AC3E}">
        <p14:creationId xmlns:p14="http://schemas.microsoft.com/office/powerpoint/2010/main" val="3239700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744E76A0-0B91-40EE-ABDF-922279D83504}" type="datetimeFigureOut">
              <a:rPr lang="tr-TR" smtClean="0"/>
              <a:t>13.10.2018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467AE08A-3857-4F32-896E-A3B7A32F1AAC}" type="slidenum">
              <a:rPr lang="tr-TR" smtClean="0"/>
              <a:t>‹#›</a:t>
            </a:fld>
            <a:endParaRPr lang="tr-TR"/>
          </a:p>
        </p:txBody>
      </p:sp>
    </p:spTree>
    <p:extLst>
      <p:ext uri="{BB962C8B-B14F-4D97-AF65-F5344CB8AC3E}">
        <p14:creationId xmlns:p14="http://schemas.microsoft.com/office/powerpoint/2010/main" val="11177485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744E76A0-0B91-40EE-ABDF-922279D83504}" type="datetimeFigureOut">
              <a:rPr lang="tr-TR" smtClean="0"/>
              <a:t>13.10.2018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467AE08A-3857-4F32-896E-A3B7A32F1AAC}" type="slidenum">
              <a:rPr lang="tr-TR" smtClean="0"/>
              <a:t>‹#›</a:t>
            </a:fld>
            <a:endParaRPr lang="tr-TR"/>
          </a:p>
        </p:txBody>
      </p:sp>
    </p:spTree>
    <p:extLst>
      <p:ext uri="{BB962C8B-B14F-4D97-AF65-F5344CB8AC3E}">
        <p14:creationId xmlns:p14="http://schemas.microsoft.com/office/powerpoint/2010/main" val="40660054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744E76A0-0B91-40EE-ABDF-922279D83504}" type="datetimeFigureOut">
              <a:rPr lang="tr-TR" smtClean="0"/>
              <a:t>13.10.2018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67AE08A-3857-4F32-896E-A3B7A32F1AAC}" type="slidenum">
              <a:rPr lang="tr-TR" smtClean="0"/>
              <a:t>‹#›</a:t>
            </a:fld>
            <a:endParaRPr lang="tr-TR"/>
          </a:p>
        </p:txBody>
      </p:sp>
    </p:spTree>
    <p:extLst>
      <p:ext uri="{BB962C8B-B14F-4D97-AF65-F5344CB8AC3E}">
        <p14:creationId xmlns:p14="http://schemas.microsoft.com/office/powerpoint/2010/main" val="9270507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744E76A0-0B91-40EE-ABDF-922279D83504}" type="datetimeFigureOut">
              <a:rPr lang="tr-TR" smtClean="0"/>
              <a:t>13.10.2018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67AE08A-3857-4F32-896E-A3B7A32F1AAC}" type="slidenum">
              <a:rPr lang="tr-TR" smtClean="0"/>
              <a:t>‹#›</a:t>
            </a:fld>
            <a:endParaRPr lang="tr-TR"/>
          </a:p>
        </p:txBody>
      </p:sp>
    </p:spTree>
    <p:extLst>
      <p:ext uri="{BB962C8B-B14F-4D97-AF65-F5344CB8AC3E}">
        <p14:creationId xmlns:p14="http://schemas.microsoft.com/office/powerpoint/2010/main" val="1469122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4E76A0-0B91-40EE-ABDF-922279D83504}" type="datetimeFigureOut">
              <a:rPr lang="tr-TR" smtClean="0"/>
              <a:t>13.10.2018</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7AE08A-3857-4F32-896E-A3B7A32F1AAC}" type="slidenum">
              <a:rPr lang="tr-TR" smtClean="0"/>
              <a:t>‹#›</a:t>
            </a:fld>
            <a:endParaRPr lang="tr-TR"/>
          </a:p>
        </p:txBody>
      </p:sp>
    </p:spTree>
    <p:extLst>
      <p:ext uri="{BB962C8B-B14F-4D97-AF65-F5344CB8AC3E}">
        <p14:creationId xmlns:p14="http://schemas.microsoft.com/office/powerpoint/2010/main" val="18145557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endParaRPr lang="tr-TR"/>
          </a:p>
        </p:txBody>
      </p:sp>
      <p:sp>
        <p:nvSpPr>
          <p:cNvPr id="3" name="Alt Başlık 2"/>
          <p:cNvSpPr>
            <a:spLocks noGrp="1"/>
          </p:cNvSpPr>
          <p:nvPr>
            <p:ph type="subTitle" idx="1"/>
          </p:nvPr>
        </p:nvSpPr>
        <p:spPr/>
        <p:txBody>
          <a:bodyPr/>
          <a:lstStyle/>
          <a:p>
            <a:endParaRPr lang="tr-TR"/>
          </a:p>
        </p:txBody>
      </p:sp>
    </p:spTree>
    <p:extLst>
      <p:ext uri="{BB962C8B-B14F-4D97-AF65-F5344CB8AC3E}">
        <p14:creationId xmlns:p14="http://schemas.microsoft.com/office/powerpoint/2010/main" val="3089130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a:solidFill>
                  <a:srgbClr val="FF0000"/>
                </a:solidFill>
              </a:rPr>
              <a:t>SINIFTA MOTİVASYON</a:t>
            </a:r>
          </a:p>
        </p:txBody>
      </p:sp>
      <p:sp>
        <p:nvSpPr>
          <p:cNvPr id="3" name="İçerik Yer Tutucusu 2"/>
          <p:cNvSpPr>
            <a:spLocks noGrp="1"/>
          </p:cNvSpPr>
          <p:nvPr>
            <p:ph idx="1"/>
          </p:nvPr>
        </p:nvSpPr>
        <p:spPr/>
        <p:txBody>
          <a:bodyPr/>
          <a:lstStyle/>
          <a:p>
            <a:r>
              <a:rPr lang="tr-TR" b="1"/>
              <a:t>Güdü</a:t>
            </a:r>
            <a:r>
              <a:rPr lang="tr-TR"/>
              <a:t>, bireyi, bir amaca ulaşmak için davranmaya iten, harekete geçiren, bireyin davranışını güçlendiren, etkinleştiren, yönelten bir iç güçtür</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60236" y="3933056"/>
            <a:ext cx="4114800" cy="2571750"/>
          </a:xfrm>
          <a:prstGeom prst="rect">
            <a:avLst/>
          </a:prstGeom>
        </p:spPr>
      </p:pic>
    </p:spTree>
    <p:extLst>
      <p:ext uri="{BB962C8B-B14F-4D97-AF65-F5344CB8AC3E}">
        <p14:creationId xmlns:p14="http://schemas.microsoft.com/office/powerpoint/2010/main" val="24240547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a:solidFill>
                  <a:srgbClr val="FF0000"/>
                </a:solidFill>
              </a:rPr>
              <a:t>GÜDÜLENME</a:t>
            </a:r>
          </a:p>
        </p:txBody>
      </p:sp>
      <p:sp>
        <p:nvSpPr>
          <p:cNvPr id="3" name="İçerik Yer Tutucusu 2"/>
          <p:cNvSpPr>
            <a:spLocks noGrp="1"/>
          </p:cNvSpPr>
          <p:nvPr>
            <p:ph idx="1"/>
          </p:nvPr>
        </p:nvSpPr>
        <p:spPr/>
        <p:txBody>
          <a:bodyPr/>
          <a:lstStyle/>
          <a:p>
            <a:r>
              <a:rPr lang="tr-TR"/>
              <a:t>Güdülenme okuldaki öğrenci davranışlarının yönünü, şiddetini, kararlılığını belirleyen en önemli güç kaynaklarından biridir. Öğrenmek için her öğrenci öğrenme-öğretme süreçlerine istekli katılmak, öğrenmenin gerektirdiği ilkelere uymak öğrenmesinden sorumluluk taşımak zorundadır. </a:t>
            </a:r>
          </a:p>
        </p:txBody>
      </p:sp>
    </p:spTree>
    <p:extLst>
      <p:ext uri="{BB962C8B-B14F-4D97-AF65-F5344CB8AC3E}">
        <p14:creationId xmlns:p14="http://schemas.microsoft.com/office/powerpoint/2010/main" val="896402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a:solidFill>
                  <a:srgbClr val="FF0000"/>
                </a:solidFill>
              </a:rPr>
              <a:t>Güdülenmede Öğretmenin Yeri</a:t>
            </a:r>
          </a:p>
        </p:txBody>
      </p:sp>
      <p:sp>
        <p:nvSpPr>
          <p:cNvPr id="3" name="İçerik Yer Tutucusu 2"/>
          <p:cNvSpPr>
            <a:spLocks noGrp="1"/>
          </p:cNvSpPr>
          <p:nvPr>
            <p:ph idx="1"/>
          </p:nvPr>
        </p:nvSpPr>
        <p:spPr/>
        <p:txBody>
          <a:bodyPr>
            <a:normAutofit/>
          </a:bodyPr>
          <a:lstStyle/>
          <a:p>
            <a:pPr marL="0" indent="0">
              <a:buNone/>
            </a:pPr>
            <a:endParaRPr lang="tr-TR"/>
          </a:p>
          <a:p>
            <a:r>
              <a:rPr lang="tr-TR"/>
              <a:t>Öğretmenin görevi sınıfta öğrencileri harekete geçirecek etkili ve olumlu bir çalışma ortamı  </a:t>
            </a:r>
            <a:r>
              <a:rPr lang="tr-TR" err="1"/>
              <a:t>sağlamaktır.Öğretmen</a:t>
            </a:r>
            <a:r>
              <a:rPr lang="tr-TR"/>
              <a:t> öğrencileri hakkında doğru bilgilere sahip olmalı ve öğrencilerinin benzer olmadıklarının bilmelidir. Öğrencinin bazı hareketlerini anlamsız yada aptalca bulması güdülemeyi olumsuz etkiler.</a:t>
            </a:r>
          </a:p>
          <a:p>
            <a:endParaRPr lang="tr-TR"/>
          </a:p>
        </p:txBody>
      </p:sp>
    </p:spTree>
    <p:extLst>
      <p:ext uri="{BB962C8B-B14F-4D97-AF65-F5344CB8AC3E}">
        <p14:creationId xmlns:p14="http://schemas.microsoft.com/office/powerpoint/2010/main" val="3710776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a:solidFill>
                  <a:srgbClr val="FF0000"/>
                </a:solidFill>
              </a:rPr>
              <a:t>GÜDÜLENMENİN ÖNEMİ</a:t>
            </a:r>
          </a:p>
        </p:txBody>
      </p:sp>
      <p:sp>
        <p:nvSpPr>
          <p:cNvPr id="3" name="İçerik Yer Tutucusu 2"/>
          <p:cNvSpPr>
            <a:spLocks noGrp="1"/>
          </p:cNvSpPr>
          <p:nvPr>
            <p:ph idx="1"/>
          </p:nvPr>
        </p:nvSpPr>
        <p:spPr>
          <a:xfrm>
            <a:off x="179512" y="1700808"/>
            <a:ext cx="8686800" cy="4525963"/>
          </a:xfrm>
        </p:spPr>
        <p:txBody>
          <a:bodyPr/>
          <a:lstStyle/>
          <a:p>
            <a:r>
              <a:rPr lang="tr-TR"/>
              <a:t>Güdülenmiş davranışların yönü bellidir,  enerji ile yapılır. Hareketlerde kararlılık, devamlılık ve ısrar vardır. İlgi duyma ve dikkat etme de süreklilik; davranışın yapılması için çaba göstermeye ve gerekli zaman harcamaya istek; konuda odaklanma ve güçlüklerle karşılaştığında istenilen davranışı yapmaktan vazgeçmeme</a:t>
            </a:r>
          </a:p>
        </p:txBody>
      </p:sp>
      <p:pic>
        <p:nvPicPr>
          <p:cNvPr id="1030" name="Picture 6" descr="C:\Users\c\AppData\Local\Microsoft\Windows\INetCache\IE\7QGBTH2C\konyamizah-16[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8144" y="5085184"/>
            <a:ext cx="3024336" cy="1512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73341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a:solidFill>
                  <a:srgbClr val="FF0000"/>
                </a:solidFill>
              </a:rPr>
              <a:t>GÜDÜLENME EKSİKLİĞİ</a:t>
            </a:r>
          </a:p>
        </p:txBody>
      </p:sp>
      <p:sp>
        <p:nvSpPr>
          <p:cNvPr id="3" name="İçerik Yer Tutucusu 2"/>
          <p:cNvSpPr>
            <a:spLocks noGrp="1"/>
          </p:cNvSpPr>
          <p:nvPr>
            <p:ph idx="1"/>
          </p:nvPr>
        </p:nvSpPr>
        <p:spPr/>
        <p:txBody>
          <a:bodyPr/>
          <a:lstStyle/>
          <a:p>
            <a:r>
              <a:rPr lang="tr-TR"/>
              <a:t>Sınıfta gerekli şekilde güdülenmemiş öğrenci şu davranışları gösterir. Öğrenci derste devamsızlık yapar, dikkatli dinlemez, ilgisini arkadaşlarına ya da dışarıdaki hadiselere yöneltmiştir, ödevlerinde cevap aramak </a:t>
            </a:r>
            <a:r>
              <a:rPr lang="tr-TR" err="1"/>
              <a:t>istemez,konuya</a:t>
            </a:r>
            <a:r>
              <a:rPr lang="tr-TR"/>
              <a:t> ilgisiz görünür, öğretmen tarafından derse çekilmekte güçlük çekilir</a:t>
            </a:r>
          </a:p>
        </p:txBody>
      </p:sp>
    </p:spTree>
    <p:extLst>
      <p:ext uri="{BB962C8B-B14F-4D97-AF65-F5344CB8AC3E}">
        <p14:creationId xmlns:p14="http://schemas.microsoft.com/office/powerpoint/2010/main" val="2482477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a:solidFill>
                  <a:srgbClr val="FF0000"/>
                </a:solidFill>
              </a:rPr>
              <a:t>GÜDÜLENME TÜRLERİ</a:t>
            </a:r>
          </a:p>
        </p:txBody>
      </p:sp>
      <p:sp>
        <p:nvSpPr>
          <p:cNvPr id="3" name="İçerik Yer Tutucusu 2"/>
          <p:cNvSpPr>
            <a:spLocks noGrp="1"/>
          </p:cNvSpPr>
          <p:nvPr>
            <p:ph idx="1"/>
          </p:nvPr>
        </p:nvSpPr>
        <p:spPr/>
        <p:txBody>
          <a:bodyPr/>
          <a:lstStyle/>
          <a:p>
            <a:r>
              <a:rPr lang="tr-TR"/>
              <a:t>Öğrencinin nasıl güdülendiği, hangi güdülenme türlerinin doyuma ulaşmada ne tür katkılar yaptığını bilmek, öğrencinin eğitim öğretim etkinliklerine daha etkin katılımını sağlamak açısından öğretmene büyük yararlar sağlayacaktır. İşte bu noktada güdü türlerini bilmeye gerek vardır. </a:t>
            </a:r>
          </a:p>
        </p:txBody>
      </p:sp>
    </p:spTree>
    <p:extLst>
      <p:ext uri="{BB962C8B-B14F-4D97-AF65-F5344CB8AC3E}">
        <p14:creationId xmlns:p14="http://schemas.microsoft.com/office/powerpoint/2010/main" val="2780145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a:solidFill>
                  <a:srgbClr val="FF0000"/>
                </a:solidFill>
              </a:rPr>
              <a:t>İÇSEL GÜDÜLENME</a:t>
            </a:r>
            <a:endParaRPr lang="tr-TR"/>
          </a:p>
        </p:txBody>
      </p:sp>
      <p:sp>
        <p:nvSpPr>
          <p:cNvPr id="3" name="İçerik Yer Tutucusu 2"/>
          <p:cNvSpPr>
            <a:spLocks noGrp="1"/>
          </p:cNvSpPr>
          <p:nvPr>
            <p:ph idx="1"/>
          </p:nvPr>
        </p:nvSpPr>
        <p:spPr/>
        <p:txBody>
          <a:bodyPr/>
          <a:lstStyle/>
          <a:p>
            <a:r>
              <a:rPr lang="tr-TR"/>
              <a:t>İçsel güdü , kişinin içinden gelen etkilere örneğin ilgi, merak, ihtiyaç vb. göre ortaya çıkar. Örneğin, matematiğe ilgi duyan bir çocuk ona “yap” denmeden, kendisi istediği için matematik çalışıyorsa içsel olarak güdülenmiştir</a:t>
            </a:r>
          </a:p>
        </p:txBody>
      </p:sp>
    </p:spTree>
    <p:extLst>
      <p:ext uri="{BB962C8B-B14F-4D97-AF65-F5344CB8AC3E}">
        <p14:creationId xmlns:p14="http://schemas.microsoft.com/office/powerpoint/2010/main" val="11286982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a:solidFill>
                  <a:srgbClr val="FF0000"/>
                </a:solidFill>
              </a:rPr>
              <a:t>DIŞSAL GÜDÜLENME</a:t>
            </a:r>
          </a:p>
        </p:txBody>
      </p:sp>
      <p:sp>
        <p:nvSpPr>
          <p:cNvPr id="3" name="İçerik Yer Tutucusu 2"/>
          <p:cNvSpPr>
            <a:spLocks noGrp="1"/>
          </p:cNvSpPr>
          <p:nvPr>
            <p:ph idx="1"/>
          </p:nvPr>
        </p:nvSpPr>
        <p:spPr/>
        <p:txBody>
          <a:bodyPr>
            <a:normAutofit/>
          </a:bodyPr>
          <a:lstStyle/>
          <a:p>
            <a:r>
              <a:rPr lang="tr-TR"/>
              <a:t>Dışsal güdü dışardan gelen ödül, ceza, baskı, rica gibi etkilerle ortaya çıkar. Örneğin, annesinin “yemeğini yemezsen oyun </a:t>
            </a:r>
            <a:r>
              <a:rPr lang="tr-TR" err="1"/>
              <a:t>oynayamazsın”demesiyle</a:t>
            </a:r>
            <a:r>
              <a:rPr lang="tr-TR"/>
              <a:t> yemeğini yemeye başlayan çocuk güdülenmiştir. Etken yemek yemeyi seviyor olması değil, oyun oynamak için yemeği araç olarak kullanmasıdır. </a:t>
            </a:r>
            <a:endParaRPr lang="tr-TR" b="1"/>
          </a:p>
          <a:p>
            <a:endParaRPr lang="tr-TR"/>
          </a:p>
        </p:txBody>
      </p:sp>
    </p:spTree>
    <p:extLst>
      <p:ext uri="{BB962C8B-B14F-4D97-AF65-F5344CB8AC3E}">
        <p14:creationId xmlns:p14="http://schemas.microsoft.com/office/powerpoint/2010/main" val="1533559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a:solidFill>
                  <a:srgbClr val="FF0000"/>
                </a:solidFill>
              </a:rPr>
              <a:t>DURUMLULUK VE SÜREKLİ GÜDÜLER</a:t>
            </a:r>
          </a:p>
        </p:txBody>
      </p:sp>
      <p:sp>
        <p:nvSpPr>
          <p:cNvPr id="3" name="İçerik Yer Tutucusu 2"/>
          <p:cNvSpPr>
            <a:spLocks noGrp="1"/>
          </p:cNvSpPr>
          <p:nvPr>
            <p:ph idx="1"/>
          </p:nvPr>
        </p:nvSpPr>
        <p:spPr/>
        <p:txBody>
          <a:bodyPr/>
          <a:lstStyle/>
          <a:p>
            <a:pPr lvl="0"/>
            <a:r>
              <a:rPr lang="tr-TR"/>
              <a:t>Durumluk güdü, belli bir durumun etkisiyle ortaya çıkar ve geçicidir. Sürekli güdü ise kalıcıdır. Örneğin, Bir dersi sevmeyen fakat sınava gireceği için o dersi çalışan bir öğrencinin güdüsü durumluktur. Ama o derse ilgi duyan, bu alanı öğrenmek için çalışan bir öğrencinin güdüsü ise süreklidir.</a:t>
            </a:r>
            <a:endParaRPr lang="tr-TR" b="1"/>
          </a:p>
        </p:txBody>
      </p:sp>
    </p:spTree>
    <p:extLst>
      <p:ext uri="{BB962C8B-B14F-4D97-AF65-F5344CB8AC3E}">
        <p14:creationId xmlns:p14="http://schemas.microsoft.com/office/powerpoint/2010/main" val="6131150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692696"/>
            <a:ext cx="8229600" cy="1143000"/>
          </a:xfrm>
        </p:spPr>
        <p:txBody>
          <a:bodyPr>
            <a:normAutofit fontScale="90000"/>
          </a:bodyPr>
          <a:lstStyle/>
          <a:p>
            <a:r>
              <a:rPr lang="tr-TR" b="1">
                <a:solidFill>
                  <a:srgbClr val="FF0000"/>
                </a:solidFill>
              </a:rPr>
              <a:t>GÜDÜLENMEYİ ETKİLEYEN KİŞİSEL ETKENLER</a:t>
            </a:r>
          </a:p>
        </p:txBody>
      </p:sp>
      <p:sp>
        <p:nvSpPr>
          <p:cNvPr id="3" name="İçerik Yer Tutucusu 2"/>
          <p:cNvSpPr>
            <a:spLocks noGrp="1"/>
          </p:cNvSpPr>
          <p:nvPr>
            <p:ph idx="1"/>
          </p:nvPr>
        </p:nvSpPr>
        <p:spPr>
          <a:xfrm>
            <a:off x="467544" y="2564904"/>
            <a:ext cx="8229600" cy="4525963"/>
          </a:xfrm>
        </p:spPr>
        <p:txBody>
          <a:bodyPr/>
          <a:lstStyle/>
          <a:p>
            <a:r>
              <a:rPr lang="tr-TR"/>
              <a:t>Güdülenme biliş, davranışlar, çevre ve diğer kişisel etkenlerin etkileşimi sonucunda ortaya çıkmaktadır. Burada sözü edilen kişisel etkenleri dört grupta toplamak mümkündür:</a:t>
            </a:r>
          </a:p>
        </p:txBody>
      </p:sp>
    </p:spTree>
    <p:extLst>
      <p:ext uri="{BB962C8B-B14F-4D97-AF65-F5344CB8AC3E}">
        <p14:creationId xmlns:p14="http://schemas.microsoft.com/office/powerpoint/2010/main" val="20596336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a:solidFill>
                  <a:srgbClr val="FF0000"/>
                </a:solidFill>
              </a:rPr>
              <a:t>1.UYARILMA</a:t>
            </a:r>
          </a:p>
        </p:txBody>
      </p:sp>
      <p:sp>
        <p:nvSpPr>
          <p:cNvPr id="3" name="İçerik Yer Tutucusu 2"/>
          <p:cNvSpPr>
            <a:spLocks noGrp="1"/>
          </p:cNvSpPr>
          <p:nvPr>
            <p:ph idx="1"/>
          </p:nvPr>
        </p:nvSpPr>
        <p:spPr/>
        <p:txBody>
          <a:bodyPr>
            <a:normAutofit/>
          </a:bodyPr>
          <a:lstStyle/>
          <a:p>
            <a:r>
              <a:rPr lang="tr-TR" err="1"/>
              <a:t>Uyarılmışlık</a:t>
            </a:r>
            <a:r>
              <a:rPr lang="tr-TR"/>
              <a:t> , öğrencinin verimli bir öğrenme sağlayabilmesi için hazır olmasıdır. “canım ders çalışmak istemiyor” diyen öğrenciler aslında yeterli </a:t>
            </a:r>
            <a:r>
              <a:rPr lang="tr-TR" err="1"/>
              <a:t>uyarılmışlık</a:t>
            </a:r>
            <a:r>
              <a:rPr lang="tr-TR"/>
              <a:t> seviyesine ulaşamamıştır. Kantinde ya da yatakta ders çalışmak, bireyin genel </a:t>
            </a:r>
            <a:r>
              <a:rPr lang="tr-TR" err="1"/>
              <a:t>uyarılmışlık</a:t>
            </a:r>
            <a:r>
              <a:rPr lang="tr-TR"/>
              <a:t> haline girmesini, dolayısıyla öğrenmesini güçleştirmektedir</a:t>
            </a:r>
          </a:p>
        </p:txBody>
      </p:sp>
    </p:spTree>
    <p:extLst>
      <p:ext uri="{BB962C8B-B14F-4D97-AF65-F5344CB8AC3E}">
        <p14:creationId xmlns:p14="http://schemas.microsoft.com/office/powerpoint/2010/main" val="1018579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a:solidFill>
                  <a:srgbClr val="FF0000"/>
                </a:solidFill>
              </a:rPr>
              <a:t>2.İHTİYAÇLAR</a:t>
            </a:r>
          </a:p>
        </p:txBody>
      </p:sp>
      <p:sp>
        <p:nvSpPr>
          <p:cNvPr id="3" name="İçerik Yer Tutucusu 2"/>
          <p:cNvSpPr>
            <a:spLocks noGrp="1"/>
          </p:cNvSpPr>
          <p:nvPr>
            <p:ph idx="1"/>
          </p:nvPr>
        </p:nvSpPr>
        <p:spPr/>
        <p:txBody>
          <a:bodyPr>
            <a:normAutofit/>
          </a:bodyPr>
          <a:lstStyle/>
          <a:p>
            <a:r>
              <a:rPr lang="tr-TR"/>
              <a:t> İhtiyaç arzulanan veya gerekli olan bazı şeylerin eksikliğidir. Eksiklik algılanan ya da gerçek olabilir. </a:t>
            </a:r>
          </a:p>
          <a:p>
            <a:pPr marL="0" indent="0">
              <a:buNone/>
            </a:pPr>
            <a:r>
              <a:rPr lang="tr-TR" b="1">
                <a:solidFill>
                  <a:srgbClr val="FF0000"/>
                </a:solidFill>
              </a:rPr>
              <a:t>                           </a:t>
            </a:r>
            <a:r>
              <a:rPr lang="tr-TR" sz="4400" b="1">
                <a:solidFill>
                  <a:srgbClr val="FF0000"/>
                </a:solidFill>
              </a:rPr>
              <a:t>3.İNANÇLAR</a:t>
            </a:r>
          </a:p>
          <a:p>
            <a:r>
              <a:rPr lang="tr-TR"/>
              <a:t>Bazı araştırma bulguları, yeteneklerin kararlı ve denetlenemez olduğunu ifade </a:t>
            </a:r>
            <a:r>
              <a:rPr lang="tr-TR" err="1"/>
              <a:t>ederken,bazı</a:t>
            </a:r>
            <a:r>
              <a:rPr lang="tr-TR"/>
              <a:t> görüşler de yeteneklerin çabayla geliştirilebileceğini ifade etmektedir. </a:t>
            </a:r>
            <a:endParaRPr lang="tr-TR" b="1"/>
          </a:p>
          <a:p>
            <a:pPr marL="0" indent="0">
              <a:buNone/>
            </a:pPr>
            <a:endParaRPr lang="tr-TR" b="1">
              <a:solidFill>
                <a:srgbClr val="FF0000"/>
              </a:solidFill>
            </a:endParaRPr>
          </a:p>
          <a:p>
            <a:endParaRPr lang="tr-TR"/>
          </a:p>
        </p:txBody>
      </p:sp>
    </p:spTree>
    <p:extLst>
      <p:ext uri="{BB962C8B-B14F-4D97-AF65-F5344CB8AC3E}">
        <p14:creationId xmlns:p14="http://schemas.microsoft.com/office/powerpoint/2010/main" val="2528396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a:solidFill>
                  <a:srgbClr val="FF0000"/>
                </a:solidFill>
              </a:rPr>
              <a:t>4.AMAÇLAR</a:t>
            </a:r>
          </a:p>
        </p:txBody>
      </p:sp>
      <p:sp>
        <p:nvSpPr>
          <p:cNvPr id="3" name="İçerik Yer Tutucusu 2"/>
          <p:cNvSpPr>
            <a:spLocks noGrp="1"/>
          </p:cNvSpPr>
          <p:nvPr>
            <p:ph idx="1"/>
          </p:nvPr>
        </p:nvSpPr>
        <p:spPr/>
        <p:txBody>
          <a:bodyPr/>
          <a:lstStyle/>
          <a:p>
            <a:r>
              <a:rPr lang="tr-TR"/>
              <a:t>Öğrencilerin amaçları,  güdülenme düzeylerini etkilemektedir. Öğretmenler öğrencilerin amaçlarına bakarak onların güdülenme düzeyleri ve amaçlarının gerçekleşme düzeyleri hakkında değerlendirme yapabilirler. Öğretmenlerin özellikle başarısızlık yaşantısı geçiren öğrencilerle ilgilenmesi gerekir.</a:t>
            </a:r>
          </a:p>
        </p:txBody>
      </p:sp>
    </p:spTree>
    <p:extLst>
      <p:ext uri="{BB962C8B-B14F-4D97-AF65-F5344CB8AC3E}">
        <p14:creationId xmlns:p14="http://schemas.microsoft.com/office/powerpoint/2010/main" val="16108653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a:solidFill>
                  <a:srgbClr val="FF0000"/>
                </a:solidFill>
              </a:rPr>
              <a:t>MASLOW’UN İHTİYAÇLAR HİYERARŞİSİ</a:t>
            </a:r>
          </a:p>
        </p:txBody>
      </p:sp>
      <p:sp>
        <p:nvSpPr>
          <p:cNvPr id="3" name="İçerik Yer Tutucusu 2"/>
          <p:cNvSpPr>
            <a:spLocks noGrp="1"/>
          </p:cNvSpPr>
          <p:nvPr>
            <p:ph idx="1"/>
          </p:nvPr>
        </p:nvSpPr>
        <p:spPr/>
        <p:txBody>
          <a:bodyPr>
            <a:normAutofit/>
          </a:bodyPr>
          <a:lstStyle/>
          <a:p>
            <a:r>
              <a:rPr lang="tr-TR" sz="2800"/>
              <a:t>Güdülenme konusunda en çok tanınan yaklaşımlardan biridir. Bu teori sağlıklı bir kişiliğin zamanla nasıl geliştiği, büyüdüğü ve motive edilmiş davranışlarında kendini ne şekilde açığa vurduğunu göstermeye </a:t>
            </a:r>
            <a:r>
              <a:rPr lang="tr-TR" sz="2800" err="1"/>
              <a:t>çalışır.İhtiyaçlar</a:t>
            </a:r>
            <a:r>
              <a:rPr lang="tr-TR" sz="2800"/>
              <a:t>:</a:t>
            </a:r>
          </a:p>
          <a:p>
            <a:r>
              <a:rPr lang="tr-TR" sz="2800"/>
              <a:t>Fiziksel ihtiyaçlar, güvenlik, ait olma, saygı, bilgilenme, estetik, kendini gerçekleştirme.</a:t>
            </a:r>
          </a:p>
        </p:txBody>
      </p:sp>
    </p:spTree>
    <p:extLst>
      <p:ext uri="{BB962C8B-B14F-4D97-AF65-F5344CB8AC3E}">
        <p14:creationId xmlns:p14="http://schemas.microsoft.com/office/powerpoint/2010/main" val="24665028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a:solidFill>
                  <a:srgbClr val="FF0000"/>
                </a:solidFill>
              </a:rPr>
              <a:t>SINIF İÇİ GÜDÜLENME STRATEJİLERİ</a:t>
            </a:r>
          </a:p>
        </p:txBody>
      </p:sp>
      <p:sp>
        <p:nvSpPr>
          <p:cNvPr id="3" name="İçerik Yer Tutucusu 2"/>
          <p:cNvSpPr>
            <a:spLocks noGrp="1"/>
          </p:cNvSpPr>
          <p:nvPr>
            <p:ph idx="1"/>
          </p:nvPr>
        </p:nvSpPr>
        <p:spPr/>
        <p:txBody>
          <a:bodyPr>
            <a:normAutofit/>
          </a:bodyPr>
          <a:lstStyle/>
          <a:p>
            <a:r>
              <a:rPr lang="tr-TR"/>
              <a:t>Öğrencilerin ilgilerini anlama,</a:t>
            </a:r>
          </a:p>
          <a:p>
            <a:r>
              <a:rPr lang="tr-TR"/>
              <a:t>Konunun kullanılabilirliğim açıklama,</a:t>
            </a:r>
          </a:p>
          <a:p>
            <a:r>
              <a:rPr lang="tr-TR"/>
              <a:t>Öğrencilerin başarı beklentisi oluşturmalarına yardımcı olma,</a:t>
            </a:r>
          </a:p>
          <a:p>
            <a:r>
              <a:rPr lang="tr-TR"/>
              <a:t> Dersi ilginç hale getirme,</a:t>
            </a:r>
          </a:p>
          <a:p>
            <a:r>
              <a:rPr lang="tr-TR"/>
              <a:t>Öğrencilerde istek uyandırma ve</a:t>
            </a:r>
          </a:p>
          <a:p>
            <a:r>
              <a:rPr lang="tr-TR"/>
              <a:t>Ödüller kullanma</a:t>
            </a:r>
            <a:endParaRPr lang="tr-TR" b="1"/>
          </a:p>
        </p:txBody>
      </p:sp>
    </p:spTree>
    <p:extLst>
      <p:ext uri="{BB962C8B-B14F-4D97-AF65-F5344CB8AC3E}">
        <p14:creationId xmlns:p14="http://schemas.microsoft.com/office/powerpoint/2010/main" val="19058940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a:solidFill>
                  <a:srgbClr val="FF0000"/>
                </a:solidFill>
              </a:rPr>
              <a:t>DERSİ İLGİNÇ HALE GETİRME</a:t>
            </a:r>
          </a:p>
        </p:txBody>
      </p:sp>
      <p:sp>
        <p:nvSpPr>
          <p:cNvPr id="3" name="İçerik Yer Tutucusu 2"/>
          <p:cNvSpPr>
            <a:spLocks noGrp="1"/>
          </p:cNvSpPr>
          <p:nvPr>
            <p:ph idx="1"/>
          </p:nvPr>
        </p:nvSpPr>
        <p:spPr/>
        <p:txBody>
          <a:bodyPr/>
          <a:lstStyle/>
          <a:p>
            <a:r>
              <a:rPr lang="tr-TR"/>
              <a:t>Öğrenciler, konuyu ilginç buluyorlarsa derse daha etkin olarak katılırlar. Öğretimde alışılmadık etkinlikler aracılığıyla daha eğlenceli ve macera dolu bir ortam </a:t>
            </a:r>
            <a:r>
              <a:rPr lang="tr-TR" err="1"/>
              <a:t>oluşturulabilir.Bireysel</a:t>
            </a:r>
            <a:r>
              <a:rPr lang="tr-TR"/>
              <a:t> çalışmanın dışında gruplar ile öğretim </a:t>
            </a:r>
            <a:r>
              <a:rPr lang="tr-TR" err="1"/>
              <a:t>ortanları</a:t>
            </a:r>
            <a:r>
              <a:rPr lang="tr-TR"/>
              <a:t> yapılabilir.</a:t>
            </a:r>
          </a:p>
        </p:txBody>
      </p:sp>
    </p:spTree>
    <p:extLst>
      <p:ext uri="{BB962C8B-B14F-4D97-AF65-F5344CB8AC3E}">
        <p14:creationId xmlns:p14="http://schemas.microsoft.com/office/powerpoint/2010/main" val="29245474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a:solidFill>
                  <a:srgbClr val="FF0000"/>
                </a:solidFill>
              </a:rPr>
              <a:t>KONUNUN KULLANILABİLİRLİĞİNİ AÇIKLAMA</a:t>
            </a:r>
          </a:p>
        </p:txBody>
      </p:sp>
      <p:sp>
        <p:nvSpPr>
          <p:cNvPr id="3" name="İçerik Yer Tutucusu 2"/>
          <p:cNvSpPr>
            <a:spLocks noGrp="1"/>
          </p:cNvSpPr>
          <p:nvPr>
            <p:ph idx="1"/>
          </p:nvPr>
        </p:nvSpPr>
        <p:spPr/>
        <p:txBody>
          <a:bodyPr/>
          <a:lstStyle/>
          <a:p>
            <a:r>
              <a:rPr lang="tr-TR"/>
              <a:t>Öğrenciler için öğrenmeye değecek şeylerin öğretilmesine özen gösterilmelidir. Bir listeyi ezberletmektense, günlük hayatta nasıl kullanabileceklerinin öğretilmesi gerekir. Konu, günlük hayatta kullanılacak bilgi ve becerilerle ilişkilendirilmelidir.</a:t>
            </a:r>
            <a:endParaRPr lang="tr-TR" b="1"/>
          </a:p>
          <a:p>
            <a:endParaRPr lang="tr-TR"/>
          </a:p>
        </p:txBody>
      </p:sp>
    </p:spTree>
    <p:extLst>
      <p:ext uri="{BB962C8B-B14F-4D97-AF65-F5344CB8AC3E}">
        <p14:creationId xmlns:p14="http://schemas.microsoft.com/office/powerpoint/2010/main" val="38209779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a:solidFill>
                  <a:srgbClr val="FF0000"/>
                </a:solidFill>
              </a:rPr>
              <a:t>ÖĞRENCİLERDE İSTEK UYANDIRMA </a:t>
            </a:r>
          </a:p>
        </p:txBody>
      </p:sp>
      <p:sp>
        <p:nvSpPr>
          <p:cNvPr id="3" name="İçerik Yer Tutucusu 2"/>
          <p:cNvSpPr>
            <a:spLocks noGrp="1"/>
          </p:cNvSpPr>
          <p:nvPr>
            <p:ph idx="1"/>
          </p:nvPr>
        </p:nvSpPr>
        <p:spPr/>
        <p:txBody>
          <a:bodyPr/>
          <a:lstStyle/>
          <a:p>
            <a:r>
              <a:rPr lang="tr-TR"/>
              <a:t>Öğrencilerin, öğrenme sürecine motive olabilmeleri için konuyla ilgili olmaları gerekmektedir. Model olma yoluyla öğrencide konuyu öğrenmeye isteklilik oluşturulabilir. Öğrencilerde istek uyandırabilmek için, konunun önemini vurgulamak gerekir. </a:t>
            </a:r>
            <a:endParaRPr lang="tr-TR" b="1"/>
          </a:p>
          <a:p>
            <a:endParaRPr lang="tr-TR"/>
          </a:p>
        </p:txBody>
      </p:sp>
    </p:spTree>
    <p:extLst>
      <p:ext uri="{BB962C8B-B14F-4D97-AF65-F5344CB8AC3E}">
        <p14:creationId xmlns:p14="http://schemas.microsoft.com/office/powerpoint/2010/main" val="25017339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a:solidFill>
                  <a:srgbClr val="FF0000"/>
                </a:solidFill>
              </a:rPr>
              <a:t>ÖDÜLLER KULLANMA</a:t>
            </a:r>
          </a:p>
        </p:txBody>
      </p:sp>
      <p:sp>
        <p:nvSpPr>
          <p:cNvPr id="3" name="İçerik Yer Tutucusu 2"/>
          <p:cNvSpPr>
            <a:spLocks noGrp="1"/>
          </p:cNvSpPr>
          <p:nvPr>
            <p:ph idx="1"/>
          </p:nvPr>
        </p:nvSpPr>
        <p:spPr/>
        <p:txBody>
          <a:bodyPr/>
          <a:lstStyle/>
          <a:p>
            <a:r>
              <a:rPr lang="tr-TR"/>
              <a:t>Ödüllendirme öğrencinin amaca yönelik çabasının artırılmasında oldukça etkili bir yoldur. Öğrenciye ödül olarak; materyal ödüller, etkinlik ödülleri ,not ve takdir edilme ödülleri, toplumsal ödüller ve öğretmenin özel ilgisi, etkileşimi, birlikte yapacağı etkinlikler kullanılabilir.</a:t>
            </a:r>
            <a:endParaRPr lang="tr-TR" b="1"/>
          </a:p>
          <a:p>
            <a:endParaRPr lang="tr-TR"/>
          </a:p>
        </p:txBody>
      </p:sp>
    </p:spTree>
    <p:extLst>
      <p:ext uri="{BB962C8B-B14F-4D97-AF65-F5344CB8AC3E}">
        <p14:creationId xmlns:p14="http://schemas.microsoft.com/office/powerpoint/2010/main" val="14253022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a:solidFill>
                  <a:srgbClr val="FF0000"/>
                </a:solidFill>
              </a:rPr>
              <a:t>ÖĞRENCİYİ GÜDÜLEME KONUSUNDA ÖNERİLER</a:t>
            </a:r>
          </a:p>
        </p:txBody>
      </p:sp>
      <p:sp>
        <p:nvSpPr>
          <p:cNvPr id="3" name="İçerik Yer Tutucusu 2"/>
          <p:cNvSpPr>
            <a:spLocks noGrp="1"/>
          </p:cNvSpPr>
          <p:nvPr>
            <p:ph idx="1"/>
          </p:nvPr>
        </p:nvSpPr>
        <p:spPr/>
        <p:txBody>
          <a:bodyPr>
            <a:normAutofit/>
          </a:bodyPr>
          <a:lstStyle/>
          <a:p>
            <a:r>
              <a:rPr lang="tr-TR" sz="2800" dirty="0"/>
              <a:t>Derslere başlarken ilginç, şaşırtıcı, merak uyandırıcı sorular </a:t>
            </a:r>
            <a:r>
              <a:rPr lang="tr-TR" sz="2800" dirty="0" smtClean="0"/>
              <a:t>sorulmalıdır.</a:t>
            </a:r>
            <a:endParaRPr lang="tr-TR" sz="2800" dirty="0"/>
          </a:p>
          <a:p>
            <a:r>
              <a:rPr lang="tr-TR" sz="2800" dirty="0"/>
              <a:t>Çalışmaları mümkün olduğu kadar aktif, araştırıcı, heyecanlı ve yararlı hale </a:t>
            </a:r>
            <a:r>
              <a:rPr lang="tr-TR" sz="2800" dirty="0" smtClean="0"/>
              <a:t>getirilmelidir.</a:t>
            </a:r>
            <a:endParaRPr lang="tr-TR" sz="2800" dirty="0"/>
          </a:p>
          <a:p>
            <a:r>
              <a:rPr lang="tr-TR" sz="2800" dirty="0"/>
              <a:t>Sınıfın fiziksel şartlarını hesaba </a:t>
            </a:r>
            <a:r>
              <a:rPr lang="tr-TR" sz="2800" dirty="0" smtClean="0"/>
              <a:t>katmalıdır.</a:t>
            </a:r>
            <a:endParaRPr lang="tr-TR" sz="2800" dirty="0"/>
          </a:p>
          <a:p>
            <a:r>
              <a:rPr lang="tr-TR" sz="2800" dirty="0"/>
              <a:t> Öğrencilere her konuda seçenekler </a:t>
            </a:r>
            <a:r>
              <a:rPr lang="tr-TR" sz="2800" dirty="0" smtClean="0"/>
              <a:t>sunulmalıdır.</a:t>
            </a:r>
            <a:endParaRPr lang="tr-TR" sz="2800" b="1" dirty="0"/>
          </a:p>
          <a:p>
            <a:r>
              <a:rPr lang="tr-TR" sz="2800" dirty="0"/>
              <a:t>Olumlu bir benlik kavramı geliştirmelerine yardımcı </a:t>
            </a:r>
            <a:r>
              <a:rPr lang="tr-TR" sz="2800" dirty="0" smtClean="0"/>
              <a:t>olmalıdır.</a:t>
            </a:r>
            <a:endParaRPr lang="tr-TR" sz="2800" b="1" dirty="0"/>
          </a:p>
          <a:p>
            <a:endParaRPr lang="tr-TR" sz="2800" dirty="0"/>
          </a:p>
        </p:txBody>
      </p:sp>
    </p:spTree>
    <p:extLst>
      <p:ext uri="{BB962C8B-B14F-4D97-AF65-F5344CB8AC3E}">
        <p14:creationId xmlns:p14="http://schemas.microsoft.com/office/powerpoint/2010/main" val="12658074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1340768"/>
            <a:ext cx="8229600" cy="4525963"/>
          </a:xfrm>
        </p:spPr>
        <p:txBody>
          <a:bodyPr>
            <a:normAutofit/>
          </a:bodyPr>
          <a:lstStyle/>
          <a:p>
            <a:pPr marL="0" indent="0">
              <a:buNone/>
            </a:pPr>
            <a:r>
              <a:rPr lang="tr-TR"/>
              <a:t>               </a:t>
            </a:r>
          </a:p>
          <a:p>
            <a:pPr marL="0" indent="0">
              <a:buNone/>
            </a:pPr>
            <a:endParaRPr lang="tr-TR"/>
          </a:p>
          <a:p>
            <a:pPr marL="0" indent="0">
              <a:buNone/>
            </a:pPr>
            <a:r>
              <a:rPr lang="tr-TR"/>
              <a:t>                          </a:t>
            </a:r>
            <a:r>
              <a:rPr lang="tr-TR" sz="4400" b="1"/>
              <a:t>HAZIRLAYANLAR</a:t>
            </a:r>
          </a:p>
          <a:p>
            <a:pPr marL="0" indent="0">
              <a:buNone/>
            </a:pPr>
            <a:r>
              <a:rPr lang="tr-TR" sz="4400" b="1"/>
              <a:t>                ŞEYMA NUR ÇAKAN</a:t>
            </a:r>
          </a:p>
          <a:p>
            <a:pPr marL="0" indent="0">
              <a:buNone/>
            </a:pPr>
            <a:r>
              <a:rPr lang="tr-TR" sz="4400" b="1"/>
              <a:t>                 MÜKERREM TOSUN</a:t>
            </a:r>
          </a:p>
        </p:txBody>
      </p:sp>
    </p:spTree>
    <p:extLst>
      <p:ext uri="{BB962C8B-B14F-4D97-AF65-F5344CB8AC3E}">
        <p14:creationId xmlns:p14="http://schemas.microsoft.com/office/powerpoint/2010/main" val="22348469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23528" y="332656"/>
            <a:ext cx="8229600" cy="1642194"/>
          </a:xfrm>
        </p:spPr>
        <p:txBody>
          <a:bodyPr>
            <a:normAutofit/>
          </a:bodyPr>
          <a:lstStyle/>
          <a:p>
            <a:r>
              <a:rPr lang="tr-TR" sz="4000" b="1" dirty="0">
                <a:solidFill>
                  <a:srgbClr val="FF0000"/>
                </a:solidFill>
              </a:rPr>
              <a:t>SINIF YÖNETİMİNDE </a:t>
            </a:r>
            <a:br>
              <a:rPr lang="tr-TR" sz="4000" b="1" dirty="0">
                <a:solidFill>
                  <a:srgbClr val="FF0000"/>
                </a:solidFill>
              </a:rPr>
            </a:br>
            <a:r>
              <a:rPr lang="tr-TR" sz="4000" b="1" dirty="0">
                <a:solidFill>
                  <a:srgbClr val="FF0000"/>
                </a:solidFill>
              </a:rPr>
              <a:t>  BİREYİ TANIMA ve EĞİTİM</a:t>
            </a:r>
            <a:endParaRPr lang="tr-TR" dirty="0"/>
          </a:p>
        </p:txBody>
      </p:sp>
      <p:sp>
        <p:nvSpPr>
          <p:cNvPr id="3" name="İçerik Yer Tutucusu 2"/>
          <p:cNvSpPr>
            <a:spLocks noGrp="1"/>
          </p:cNvSpPr>
          <p:nvPr>
            <p:ph idx="1"/>
          </p:nvPr>
        </p:nvSpPr>
        <p:spPr>
          <a:xfrm>
            <a:off x="215516" y="2924944"/>
            <a:ext cx="8712968" cy="3561259"/>
          </a:xfrm>
        </p:spPr>
        <p:txBody>
          <a:bodyPr>
            <a:normAutofit/>
          </a:bodyPr>
          <a:lstStyle/>
          <a:p>
            <a:r>
              <a:rPr lang="en-AU" sz="2800" dirty="0" err="1"/>
              <a:t>Eğitimin</a:t>
            </a:r>
            <a:r>
              <a:rPr lang="en-AU" sz="2800" dirty="0"/>
              <a:t> </a:t>
            </a:r>
            <a:r>
              <a:rPr lang="en-AU" sz="2800" dirty="0" err="1"/>
              <a:t>temel</a:t>
            </a:r>
            <a:r>
              <a:rPr lang="en-AU" sz="2800" dirty="0"/>
              <a:t> </a:t>
            </a:r>
            <a:r>
              <a:rPr lang="en-AU" sz="2800" dirty="0" err="1"/>
              <a:t>ilkelerinin</a:t>
            </a:r>
            <a:r>
              <a:rPr lang="en-AU" sz="2800" dirty="0"/>
              <a:t> </a:t>
            </a:r>
            <a:r>
              <a:rPr lang="en-AU" sz="2800" dirty="0" err="1"/>
              <a:t>başında</a:t>
            </a:r>
            <a:r>
              <a:rPr lang="en-AU" sz="2800" dirty="0"/>
              <a:t> </a:t>
            </a:r>
            <a:r>
              <a:rPr lang="en-AU" sz="2800" dirty="0" err="1"/>
              <a:t>kalıtımsal</a:t>
            </a:r>
            <a:r>
              <a:rPr lang="en-AU" sz="2800" dirty="0"/>
              <a:t> </a:t>
            </a:r>
            <a:r>
              <a:rPr lang="en-AU" sz="2800" dirty="0" err="1"/>
              <a:t>olarak</a:t>
            </a:r>
            <a:r>
              <a:rPr lang="en-AU" sz="2800" dirty="0"/>
              <a:t> </a:t>
            </a:r>
            <a:r>
              <a:rPr lang="en-AU" sz="2800" dirty="0" err="1"/>
              <a:t>bireyde</a:t>
            </a:r>
            <a:r>
              <a:rPr lang="en-AU" sz="2800" dirty="0"/>
              <a:t> </a:t>
            </a:r>
            <a:r>
              <a:rPr lang="en-AU" sz="2800" dirty="0" err="1"/>
              <a:t>var</a:t>
            </a:r>
            <a:r>
              <a:rPr lang="en-AU" sz="2800" dirty="0"/>
              <a:t> </a:t>
            </a:r>
            <a:r>
              <a:rPr lang="en-AU" sz="2800" dirty="0" err="1"/>
              <a:t>olan</a:t>
            </a:r>
            <a:r>
              <a:rPr lang="en-AU" sz="2800" dirty="0"/>
              <a:t> </a:t>
            </a:r>
            <a:r>
              <a:rPr lang="en-AU" sz="2800" dirty="0" err="1"/>
              <a:t>güçlerin</a:t>
            </a:r>
            <a:r>
              <a:rPr lang="en-AU" sz="2800" dirty="0"/>
              <a:t> </a:t>
            </a:r>
            <a:r>
              <a:rPr lang="en-AU" sz="2800" dirty="0" err="1"/>
              <a:t>öğrenme</a:t>
            </a:r>
            <a:r>
              <a:rPr lang="en-AU" sz="2800" dirty="0"/>
              <a:t> </a:t>
            </a:r>
            <a:r>
              <a:rPr lang="en-AU" sz="2800" dirty="0" err="1"/>
              <a:t>yoluyla</a:t>
            </a:r>
            <a:r>
              <a:rPr lang="en-AU" sz="2800" dirty="0"/>
              <a:t> </a:t>
            </a:r>
            <a:r>
              <a:rPr lang="en-AU" sz="2800" dirty="0" err="1"/>
              <a:t>geliştirilmesi</a:t>
            </a:r>
            <a:r>
              <a:rPr lang="en-AU" sz="2800" dirty="0"/>
              <a:t> </a:t>
            </a:r>
            <a:r>
              <a:rPr lang="en-AU" sz="2800" dirty="0" err="1"/>
              <a:t>gelmektedir</a:t>
            </a:r>
            <a:r>
              <a:rPr lang="en-AU" sz="2800" dirty="0"/>
              <a:t>. </a:t>
            </a:r>
            <a:r>
              <a:rPr lang="en-AU" sz="2800" dirty="0" err="1"/>
              <a:t>Yetenekler</a:t>
            </a:r>
            <a:r>
              <a:rPr lang="en-AU" sz="2800" dirty="0"/>
              <a:t> </a:t>
            </a:r>
            <a:r>
              <a:rPr lang="en-AU" sz="2800" dirty="0" err="1"/>
              <a:t>bir</a:t>
            </a:r>
            <a:r>
              <a:rPr lang="en-AU" sz="2800" dirty="0"/>
              <a:t> </a:t>
            </a:r>
            <a:r>
              <a:rPr lang="en-AU" sz="2800" dirty="0" err="1"/>
              <a:t>kimsenin</a:t>
            </a:r>
            <a:r>
              <a:rPr lang="en-AU" sz="2800" dirty="0"/>
              <a:t> </a:t>
            </a:r>
            <a:r>
              <a:rPr lang="en-AU" sz="2800" dirty="0" err="1"/>
              <a:t>eğitimden</a:t>
            </a:r>
            <a:r>
              <a:rPr lang="en-AU" sz="2800" dirty="0"/>
              <a:t> ne </a:t>
            </a:r>
            <a:r>
              <a:rPr lang="en-AU" sz="2800" dirty="0" err="1"/>
              <a:t>derece</a:t>
            </a:r>
            <a:r>
              <a:rPr lang="en-AU" sz="2800" dirty="0"/>
              <a:t> </a:t>
            </a:r>
            <a:r>
              <a:rPr lang="en-AU" sz="2800" dirty="0" err="1"/>
              <a:t>yararlanabileceği</a:t>
            </a:r>
            <a:r>
              <a:rPr lang="en-AU" sz="2800" dirty="0"/>
              <a:t> </a:t>
            </a:r>
            <a:r>
              <a:rPr lang="en-AU" sz="2800" dirty="0" err="1"/>
              <a:t>hakkında</a:t>
            </a:r>
            <a:r>
              <a:rPr lang="en-AU" sz="2800" dirty="0"/>
              <a:t> </a:t>
            </a:r>
            <a:r>
              <a:rPr lang="en-AU" sz="2800" dirty="0" err="1"/>
              <a:t>tahmin</a:t>
            </a:r>
            <a:r>
              <a:rPr lang="en-AU" sz="2800" dirty="0"/>
              <a:t> </a:t>
            </a:r>
            <a:r>
              <a:rPr lang="en-AU" sz="2800" dirty="0" err="1"/>
              <a:t>yapmaya</a:t>
            </a:r>
            <a:r>
              <a:rPr lang="en-AU" sz="2800" dirty="0"/>
              <a:t> </a:t>
            </a:r>
            <a:r>
              <a:rPr lang="en-AU" sz="2800" dirty="0" err="1"/>
              <a:t>imkân</a:t>
            </a:r>
            <a:r>
              <a:rPr lang="en-AU" sz="2800" dirty="0"/>
              <a:t> </a:t>
            </a:r>
            <a:r>
              <a:rPr lang="en-AU" sz="2800" dirty="0" err="1"/>
              <a:t>sağlar</a:t>
            </a:r>
            <a:r>
              <a:rPr lang="en-AU" sz="2800" dirty="0"/>
              <a:t>. </a:t>
            </a:r>
            <a:r>
              <a:rPr lang="en-AU" sz="2800" dirty="0" err="1"/>
              <a:t>Eğitim</a:t>
            </a:r>
            <a:r>
              <a:rPr lang="en-AU" sz="2800" dirty="0"/>
              <a:t> </a:t>
            </a:r>
            <a:r>
              <a:rPr lang="en-AU" sz="2800" dirty="0" err="1"/>
              <a:t>dalını</a:t>
            </a:r>
            <a:r>
              <a:rPr lang="en-AU" sz="2800" dirty="0"/>
              <a:t> </a:t>
            </a:r>
            <a:r>
              <a:rPr lang="en-AU" sz="2800" dirty="0" err="1"/>
              <a:t>ve</a:t>
            </a:r>
            <a:r>
              <a:rPr lang="en-AU" sz="2800" dirty="0"/>
              <a:t> </a:t>
            </a:r>
            <a:r>
              <a:rPr lang="en-AU" sz="2800" dirty="0" err="1"/>
              <a:t>mesleğini</a:t>
            </a:r>
            <a:r>
              <a:rPr lang="en-AU" sz="2800" dirty="0"/>
              <a:t> </a:t>
            </a:r>
            <a:r>
              <a:rPr lang="en-AU" sz="2800" dirty="0" err="1"/>
              <a:t>seçmesinde</a:t>
            </a:r>
            <a:r>
              <a:rPr lang="en-AU" sz="2800" dirty="0"/>
              <a:t> </a:t>
            </a:r>
            <a:r>
              <a:rPr lang="en-AU" sz="2800" dirty="0" err="1"/>
              <a:t>yardımcı</a:t>
            </a:r>
            <a:r>
              <a:rPr lang="en-AU" sz="2800" dirty="0"/>
              <a:t> </a:t>
            </a:r>
            <a:r>
              <a:rPr lang="en-AU" sz="2800" dirty="0" err="1"/>
              <a:t>olabilmek</a:t>
            </a:r>
            <a:r>
              <a:rPr lang="en-AU" sz="2800" dirty="0"/>
              <a:t> </a:t>
            </a:r>
            <a:r>
              <a:rPr lang="en-AU" sz="2800" dirty="0" err="1"/>
              <a:t>için</a:t>
            </a:r>
            <a:r>
              <a:rPr lang="en-AU" sz="2800" dirty="0"/>
              <a:t> her </a:t>
            </a:r>
            <a:r>
              <a:rPr lang="en-AU" sz="2800" dirty="0" err="1"/>
              <a:t>şeyden</a:t>
            </a:r>
            <a:r>
              <a:rPr lang="en-AU" sz="2800" dirty="0"/>
              <a:t> </a:t>
            </a:r>
            <a:r>
              <a:rPr lang="en-AU" sz="2800" dirty="0" err="1"/>
              <a:t>önce</a:t>
            </a:r>
            <a:r>
              <a:rPr lang="en-AU" sz="2800" dirty="0"/>
              <a:t> </a:t>
            </a:r>
            <a:r>
              <a:rPr lang="en-AU" sz="2800" dirty="0" err="1"/>
              <a:t>bireyin</a:t>
            </a:r>
            <a:r>
              <a:rPr lang="en-AU" sz="2800" dirty="0"/>
              <a:t> </a:t>
            </a:r>
            <a:r>
              <a:rPr lang="en-AU" sz="2800" dirty="0" err="1"/>
              <a:t>genel</a:t>
            </a:r>
            <a:r>
              <a:rPr lang="en-AU" sz="2800" dirty="0"/>
              <a:t> </a:t>
            </a:r>
            <a:r>
              <a:rPr lang="en-AU" sz="2800" dirty="0" err="1"/>
              <a:t>ve</a:t>
            </a:r>
            <a:r>
              <a:rPr lang="en-AU" sz="2800" dirty="0"/>
              <a:t> </a:t>
            </a:r>
            <a:r>
              <a:rPr lang="en-AU" sz="2800" dirty="0" err="1"/>
              <a:t>özel</a:t>
            </a:r>
            <a:r>
              <a:rPr lang="en-AU" sz="2800" dirty="0"/>
              <a:t> </a:t>
            </a:r>
            <a:r>
              <a:rPr lang="en-AU" sz="2800" dirty="0" err="1"/>
              <a:t>yeteneklerini</a:t>
            </a:r>
            <a:r>
              <a:rPr lang="en-AU" sz="2800" dirty="0"/>
              <a:t>, </a:t>
            </a:r>
            <a:r>
              <a:rPr lang="en-AU" sz="2800" dirty="0" err="1"/>
              <a:t>zayıf</a:t>
            </a:r>
            <a:r>
              <a:rPr lang="en-AU" sz="2800" dirty="0"/>
              <a:t> </a:t>
            </a:r>
            <a:r>
              <a:rPr lang="en-AU" sz="2800" dirty="0" err="1"/>
              <a:t>ve</a:t>
            </a:r>
            <a:r>
              <a:rPr lang="en-AU" sz="2800" dirty="0"/>
              <a:t> </a:t>
            </a:r>
            <a:r>
              <a:rPr lang="en-AU" sz="2800" dirty="0" err="1"/>
              <a:t>güçlü</a:t>
            </a:r>
            <a:r>
              <a:rPr lang="en-AU" sz="2800" dirty="0"/>
              <a:t> </a:t>
            </a:r>
            <a:r>
              <a:rPr lang="en-AU" sz="2800" dirty="0" err="1"/>
              <a:t>yönlerini</a:t>
            </a:r>
            <a:r>
              <a:rPr lang="en-AU" sz="2800" dirty="0"/>
              <a:t> </a:t>
            </a:r>
            <a:r>
              <a:rPr lang="en-AU" sz="2800" dirty="0" err="1"/>
              <a:t>bilmek</a:t>
            </a:r>
            <a:r>
              <a:rPr lang="en-AU" sz="2800" dirty="0"/>
              <a:t> </a:t>
            </a:r>
            <a:r>
              <a:rPr lang="en-AU" sz="2800" dirty="0" err="1"/>
              <a:t>gerekir</a:t>
            </a:r>
            <a:r>
              <a:rPr lang="en-AU" sz="2800" dirty="0"/>
              <a:t>. </a:t>
            </a:r>
            <a:endParaRPr lang="tr-TR" sz="2800" dirty="0"/>
          </a:p>
        </p:txBody>
      </p:sp>
      <p:sp>
        <p:nvSpPr>
          <p:cNvPr id="4" name="Unvan 1"/>
          <p:cNvSpPr txBox="1">
            <a:spLocks/>
          </p:cNvSpPr>
          <p:nvPr/>
        </p:nvSpPr>
        <p:spPr>
          <a:xfrm>
            <a:off x="-828600" y="1484784"/>
            <a:ext cx="8229600" cy="200223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tr-TR" sz="4000">
                <a:solidFill>
                  <a:srgbClr val="FF0000"/>
                </a:solidFill>
              </a:rPr>
              <a:t>Bireyin Güç ve Yetenekleri</a:t>
            </a:r>
          </a:p>
        </p:txBody>
      </p:sp>
    </p:spTree>
    <p:extLst>
      <p:ext uri="{BB962C8B-B14F-4D97-AF65-F5344CB8AC3E}">
        <p14:creationId xmlns:p14="http://schemas.microsoft.com/office/powerpoint/2010/main" val="11657037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1187624" y="1484784"/>
            <a:ext cx="7056784" cy="3168352"/>
          </a:xfrm>
        </p:spPr>
        <p:txBody>
          <a:bodyPr>
            <a:normAutofit fontScale="77500" lnSpcReduction="20000"/>
          </a:bodyPr>
          <a:lstStyle/>
          <a:p>
            <a:pPr marL="571500" indent="-571500" algn="l">
              <a:buFont typeface="Arial" panose="020B0604020202020204" pitchFamily="34" charset="0"/>
              <a:buChar char="•"/>
            </a:pPr>
            <a:r>
              <a:rPr lang="tr-TR" sz="4000" i="1">
                <a:solidFill>
                  <a:schemeClr val="tx1"/>
                </a:solidFill>
              </a:rPr>
              <a:t>Bireyin bilinmesi gereken yönlerinden biri de kişilik özellikleri ile </a:t>
            </a:r>
            <a:r>
              <a:rPr lang="tr-TR" sz="4000">
                <a:solidFill>
                  <a:schemeClr val="tx1"/>
                </a:solidFill>
              </a:rPr>
              <a:t>benlik</a:t>
            </a:r>
            <a:r>
              <a:rPr lang="tr-TR" sz="4000" i="1">
                <a:solidFill>
                  <a:schemeClr val="tx1"/>
                </a:solidFill>
              </a:rPr>
              <a:t> tasarımıdır. Bütün bu nitelikleri ile bireyin uyarıcı bir sistem olarak, kendisi ve çevresi ile olan etkileşimin niteliği onun tipik davranışlarını ve uyumunu belirler.</a:t>
            </a:r>
            <a:r>
              <a:rPr lang="tr-TR" sz="4000">
                <a:solidFill>
                  <a:schemeClr val="tx1"/>
                </a:solidFill>
              </a:rPr>
              <a:t>	</a:t>
            </a:r>
            <a:endParaRPr lang="tr-TR" sz="4000" i="1">
              <a:solidFill>
                <a:schemeClr val="tx1"/>
              </a:solidFill>
            </a:endParaRPr>
          </a:p>
          <a:p>
            <a:pPr algn="l"/>
            <a:endParaRPr lang="tr-TR"/>
          </a:p>
        </p:txBody>
      </p:sp>
    </p:spTree>
    <p:extLst>
      <p:ext uri="{BB962C8B-B14F-4D97-AF65-F5344CB8AC3E}">
        <p14:creationId xmlns:p14="http://schemas.microsoft.com/office/powerpoint/2010/main" val="692462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r>
              <a:rPr lang="en-AU" sz="2800"/>
              <a:t>Eğitim çalışmalarında kişilik kavramı ön plâna çıkmaktadır. Kişilik, bireyin sahip olduğu niteliklerin bütünüdür, denilebilir. Kişilik, dinamik, her zaman hareket halinde, değişebilecek olan bir yapı olmakla birlikte oldukça sürekli ve kararlı bir nitelik taşır.</a:t>
            </a:r>
            <a:endParaRPr lang="tr-TR" sz="2800"/>
          </a:p>
          <a:p>
            <a:endParaRPr lang="tr-TR" sz="2800"/>
          </a:p>
        </p:txBody>
      </p:sp>
    </p:spTree>
    <p:extLst>
      <p:ext uri="{BB962C8B-B14F-4D97-AF65-F5344CB8AC3E}">
        <p14:creationId xmlns:p14="http://schemas.microsoft.com/office/powerpoint/2010/main" val="22022284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r>
              <a:rPr lang="en-AU" sz="2800"/>
              <a:t>Kişiliğin temel alt yapısı, bireye ilişkin kalıtımsal ve çevresel etmenlerdir. Kalıtım ve çevre etkileşiminin bir ürünü olarak oluşan bireyin kişilik ve benlik yapısı gelişim süreci içinde zamanla kazanılan bir özelliktir.</a:t>
            </a:r>
            <a:endParaRPr lang="tr-TR" sz="2800"/>
          </a:p>
          <a:p>
            <a:endParaRPr lang="tr-TR" sz="2800"/>
          </a:p>
        </p:txBody>
      </p:sp>
    </p:spTree>
    <p:extLst>
      <p:ext uri="{BB962C8B-B14F-4D97-AF65-F5344CB8AC3E}">
        <p14:creationId xmlns:p14="http://schemas.microsoft.com/office/powerpoint/2010/main" val="42604989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en-AU" i="1"/>
              <a:t>Benlik, bireyin zayıf ve kuvvetli yönleri ile kendini nasıl algıladığı, kendisi hakkında görüş ve değerlendirmeleridir. Birey, çevresine kendini algılama biçimine göre tepkide bulunur; kişinin davranışları onun kendisi hakkındaki değerlendirmelerini yansıtır.</a:t>
            </a:r>
            <a:endParaRPr lang="tr-TR" i="1"/>
          </a:p>
          <a:p>
            <a:endParaRPr lang="tr-TR" i="1"/>
          </a:p>
        </p:txBody>
      </p:sp>
    </p:spTree>
    <p:extLst>
      <p:ext uri="{BB962C8B-B14F-4D97-AF65-F5344CB8AC3E}">
        <p14:creationId xmlns:p14="http://schemas.microsoft.com/office/powerpoint/2010/main" val="8233276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r>
              <a:rPr lang="en-AU" sz="2800"/>
              <a:t>Bireyin yetenekleri içinde iradenin önemli bir yeri vardır. İrade, belirli bir amaca yönelik bilinçli karar verme yeteneğidir. Bilinçli olan bütün tutum, davranış ve eylemlerde irade önemli rol oynar. İnsanın günlük yaşamında karşılaştığı sorunları çözmek, gerekli davranışları yapmak, uyum sağlamak için kullandığı en önemli güç, iradedir.</a:t>
            </a:r>
            <a:endParaRPr lang="tr-TR" sz="2800"/>
          </a:p>
          <a:p>
            <a:endParaRPr lang="tr-TR" sz="2800"/>
          </a:p>
        </p:txBody>
      </p:sp>
    </p:spTree>
    <p:extLst>
      <p:ext uri="{BB962C8B-B14F-4D97-AF65-F5344CB8AC3E}">
        <p14:creationId xmlns:p14="http://schemas.microsoft.com/office/powerpoint/2010/main" val="34437162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r>
              <a:rPr lang="tr-TR" sz="2800" dirty="0"/>
              <a:t>Kişiliğin </a:t>
            </a:r>
            <a:r>
              <a:rPr lang="tr-TR" sz="2800" dirty="0" smtClean="0"/>
              <a:t>gizil </a:t>
            </a:r>
            <a:r>
              <a:rPr lang="tr-TR" sz="2800" dirty="0"/>
              <a:t>gücü olan zekâ; algı, bellek, öğrenme, düşünme, soyutlama, yeni durumlara uyma gibi bir çok zihinsel işlevin bileşimidir. Zekâ, kişinin yeni durum, engel ve sorunlar karşısında deneyimlerinden ve öğrenmelerinden yararlanarak o an için gerekeni yapması, uyumu sağlayabilmesi, yeni çözümler bulabilmesi yeteneğidir.</a:t>
            </a:r>
          </a:p>
          <a:p>
            <a:endParaRPr lang="tr-TR" sz="2800" dirty="0"/>
          </a:p>
        </p:txBody>
      </p:sp>
    </p:spTree>
    <p:extLst>
      <p:ext uri="{BB962C8B-B14F-4D97-AF65-F5344CB8AC3E}">
        <p14:creationId xmlns:p14="http://schemas.microsoft.com/office/powerpoint/2010/main" val="33823111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r>
              <a:rPr lang="en-AU" sz="2800"/>
              <a:t>Karakter, kişiliğimizin dışa yansıyan ve başkalarınca değerlendiren nesnel yanıdır. Bir başka deyişle karakter, teşekkül etmiş kişilik, eğitim görmüş irade, uyanık bir bilinç, düşünce ve davranışlarına sahiplik anlamına gelir.</a:t>
            </a:r>
            <a:endParaRPr lang="tr-TR" sz="2800"/>
          </a:p>
          <a:p>
            <a:endParaRPr lang="tr-TR" sz="2800"/>
          </a:p>
        </p:txBody>
      </p:sp>
    </p:spTree>
    <p:extLst>
      <p:ext uri="{BB962C8B-B14F-4D97-AF65-F5344CB8AC3E}">
        <p14:creationId xmlns:p14="http://schemas.microsoft.com/office/powerpoint/2010/main" val="16297743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b="1">
                <a:solidFill>
                  <a:srgbClr val="FF0000"/>
                </a:solidFill>
              </a:rPr>
              <a:t>Okulun Fonksiyonu</a:t>
            </a:r>
            <a:r>
              <a:rPr lang="tr-TR" b="1" i="1"/>
              <a:t/>
            </a:r>
            <a:br>
              <a:rPr lang="tr-TR" b="1" i="1"/>
            </a:br>
            <a:endParaRPr lang="tr-TR"/>
          </a:p>
        </p:txBody>
      </p:sp>
      <p:sp>
        <p:nvSpPr>
          <p:cNvPr id="3" name="İçerik Yer Tutucusu 2"/>
          <p:cNvSpPr>
            <a:spLocks noGrp="1"/>
          </p:cNvSpPr>
          <p:nvPr>
            <p:ph idx="1"/>
          </p:nvPr>
        </p:nvSpPr>
        <p:spPr/>
        <p:txBody>
          <a:bodyPr>
            <a:normAutofit/>
          </a:bodyPr>
          <a:lstStyle/>
          <a:p>
            <a:r>
              <a:rPr lang="tr-TR" sz="2800"/>
              <a:t>Birey, okul ortamında formal bir eğitim sürecine girmektedir. Bireyin eğitimi, bir anlamda toplumun sağlam ve sağlıklı temellere oturmasıyla yakından ilgilidir.</a:t>
            </a:r>
          </a:p>
          <a:p>
            <a:endParaRPr lang="tr-TR" sz="2800"/>
          </a:p>
        </p:txBody>
      </p:sp>
    </p:spTree>
    <p:extLst>
      <p:ext uri="{BB962C8B-B14F-4D97-AF65-F5344CB8AC3E}">
        <p14:creationId xmlns:p14="http://schemas.microsoft.com/office/powerpoint/2010/main" val="18891618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r>
              <a:rPr lang="en-AU" sz="2800"/>
              <a:t>Kalkınmanın başta gelen etmenlerinden biri, toplum talebini karşılayacak şekilde bilgi ve beceriye sahip insandır. İnsanın istenilen vasıflarda yetişmesi de büyük ölçüde okulun görevini yerine getirip getirmemesine bağlıdır.</a:t>
            </a:r>
            <a:endParaRPr lang="tr-TR" sz="2800"/>
          </a:p>
          <a:p>
            <a:endParaRPr lang="tr-TR" sz="2800"/>
          </a:p>
        </p:txBody>
      </p:sp>
    </p:spTree>
    <p:extLst>
      <p:ext uri="{BB962C8B-B14F-4D97-AF65-F5344CB8AC3E}">
        <p14:creationId xmlns:p14="http://schemas.microsoft.com/office/powerpoint/2010/main" val="5034359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r>
              <a:rPr lang="en-AU" sz="2800"/>
              <a:t>Eğitim sorunları tartışılırken Sorunları çözebilmek ve  eğitimdeki etkililiği artırabilmek için, hedef ve stratejiler dahil bütün etkenleri gözden geçirmek gerekir. </a:t>
            </a:r>
            <a:endParaRPr lang="tr-TR" sz="2800"/>
          </a:p>
        </p:txBody>
      </p:sp>
    </p:spTree>
    <p:extLst>
      <p:ext uri="{BB962C8B-B14F-4D97-AF65-F5344CB8AC3E}">
        <p14:creationId xmlns:p14="http://schemas.microsoft.com/office/powerpoint/2010/main" val="12359357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r>
              <a:rPr lang="en-AU" sz="2800"/>
              <a:t>Eğer çeşitli alternatifler karşısında bireylerden sağlıklı kişilik, millî kültür ve bilgi gibi niteliklere sahip olmaları istenirse, bu durumda okullarımızın, bireyi bilgilendirme ve ona meslekî formasyon kazandırmanın yanında, bireyin kişiliğini geliştiren, iradesini eğiten, tarihi ve kültürüyle irtibatını sağlayan kurumlar olarak çalışması gerekecektir.</a:t>
            </a:r>
            <a:endParaRPr lang="tr-TR" sz="2800"/>
          </a:p>
        </p:txBody>
      </p:sp>
    </p:spTree>
    <p:extLst>
      <p:ext uri="{BB962C8B-B14F-4D97-AF65-F5344CB8AC3E}">
        <p14:creationId xmlns:p14="http://schemas.microsoft.com/office/powerpoint/2010/main" val="20193904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r>
              <a:rPr lang="en-AU" sz="2800"/>
              <a:t>Bu gerçekleştiği takdirde, kanunlarda ve resmî açıklamalarda ifadesini bulan, okul-aile, devlet-millet, ordu-millet kaynaşmasının en üst seviyede oluştuğu ve devletini, vatanını, bayrağını seven ve koruyan kuşakların yetişmeye devam ettiği görülecektir.</a:t>
            </a:r>
            <a:endParaRPr lang="tr-TR" sz="2800"/>
          </a:p>
          <a:p>
            <a:endParaRPr lang="tr-TR" sz="2800"/>
          </a:p>
        </p:txBody>
      </p:sp>
    </p:spTree>
    <p:extLst>
      <p:ext uri="{BB962C8B-B14F-4D97-AF65-F5344CB8AC3E}">
        <p14:creationId xmlns:p14="http://schemas.microsoft.com/office/powerpoint/2010/main" val="19631120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r>
              <a:rPr lang="tr-TR" sz="4000" b="1">
                <a:solidFill>
                  <a:srgbClr val="FF0000"/>
                </a:solidFill>
              </a:rPr>
              <a:t>Okul, Aile ve Kültür Üçgeni</a:t>
            </a:r>
            <a:r>
              <a:rPr lang="tr-TR" sz="4000" b="1" i="1">
                <a:solidFill>
                  <a:srgbClr val="FF0000"/>
                </a:solidFill>
              </a:rPr>
              <a:t/>
            </a:r>
            <a:br>
              <a:rPr lang="tr-TR" sz="4000" b="1" i="1">
                <a:solidFill>
                  <a:srgbClr val="FF0000"/>
                </a:solidFill>
              </a:rPr>
            </a:br>
            <a:endParaRPr lang="tr-TR" sz="4000">
              <a:solidFill>
                <a:srgbClr val="FF0000"/>
              </a:solidFill>
            </a:endParaRPr>
          </a:p>
        </p:txBody>
      </p:sp>
      <p:sp>
        <p:nvSpPr>
          <p:cNvPr id="3" name="İçerik Yer Tutucusu 2"/>
          <p:cNvSpPr>
            <a:spLocks noGrp="1"/>
          </p:cNvSpPr>
          <p:nvPr>
            <p:ph idx="1"/>
          </p:nvPr>
        </p:nvSpPr>
        <p:spPr/>
        <p:txBody>
          <a:bodyPr>
            <a:normAutofit/>
          </a:bodyPr>
          <a:lstStyle/>
          <a:p>
            <a:r>
              <a:rPr lang="en-AU" sz="2800"/>
              <a:t>Sosyal değerler, toplum bireylerini birbirine yaklaştıran, bir arada tutan ve devamını sağlayan güçlerdir. Sosyal değerler, toplumun duygu ve düşüncelerini yansıtır. İnsanı insan yapan vasıfları koruyan sosyal değerler, temelde ahlâkî inanç ve ilkelere dayanır.</a:t>
            </a:r>
            <a:endParaRPr lang="tr-TR" sz="2800"/>
          </a:p>
          <a:p>
            <a:endParaRPr lang="tr-TR" sz="2800"/>
          </a:p>
        </p:txBody>
      </p:sp>
    </p:spTree>
    <p:extLst>
      <p:ext uri="{BB962C8B-B14F-4D97-AF65-F5344CB8AC3E}">
        <p14:creationId xmlns:p14="http://schemas.microsoft.com/office/powerpoint/2010/main" val="9695776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r>
              <a:rPr lang="en-AU" sz="2800"/>
              <a:t>Bütün toplumlarda, hırsızlık, rüşvet, yalan, iftira, mala-cana tecavüz gibi, ahlâk ve hukuka aykırı eylemler yasaklanmıştır. Her toplum, kendi manevî yapısını koruyacak kurumlar tesis etmiş ve bazı mekanizmalar geliştirmiştir.</a:t>
            </a:r>
            <a:endParaRPr lang="tr-TR" sz="2800"/>
          </a:p>
        </p:txBody>
      </p:sp>
    </p:spTree>
    <p:extLst>
      <p:ext uri="{BB962C8B-B14F-4D97-AF65-F5344CB8AC3E}">
        <p14:creationId xmlns:p14="http://schemas.microsoft.com/office/powerpoint/2010/main" val="17614552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en-AU" sz="2800"/>
              <a:t>Ülkemizde milletimizin bağımsız varlığının temel unsurları olan vatan ve bayrak yanında din, yüce değerler olarak kabul edilmiştir. Bu değerlerde bir kopmaya, kırılmaya ya da çatışmaya izin verilmez. </a:t>
            </a:r>
            <a:endParaRPr lang="tr-TR" sz="2800"/>
          </a:p>
          <a:p>
            <a:endParaRPr lang="tr-TR" sz="2800"/>
          </a:p>
        </p:txBody>
      </p:sp>
    </p:spTree>
    <p:extLst>
      <p:ext uri="{BB962C8B-B14F-4D97-AF65-F5344CB8AC3E}">
        <p14:creationId xmlns:p14="http://schemas.microsoft.com/office/powerpoint/2010/main" val="39474722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r>
              <a:rPr lang="en-AU" sz="2800"/>
              <a:t>Nesiller arası farklılaştırmayı doğuran ve kişilerin kendi kültür değerlerine karşı yabancılaşmasını hızlandıran faktörlerin başında yanlış eğitim politikaları uygulayan eğitim sistemidir.</a:t>
            </a:r>
            <a:endParaRPr lang="tr-TR" sz="2800"/>
          </a:p>
          <a:p>
            <a:endParaRPr lang="tr-TR" sz="2800"/>
          </a:p>
        </p:txBody>
      </p:sp>
    </p:spTree>
    <p:extLst>
      <p:ext uri="{BB962C8B-B14F-4D97-AF65-F5344CB8AC3E}">
        <p14:creationId xmlns:p14="http://schemas.microsoft.com/office/powerpoint/2010/main" val="1129324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a:t>Eğitim süreci içinde okulun en önemli görevi kişiliği geliştirmektir. Demokratik eğitimde okul öyle bir kurumdur ki, demokrasinin ihtiyacı olan insan tipini oluşturmak durumundadır.</a:t>
            </a:r>
          </a:p>
          <a:p>
            <a:endParaRPr lang="tr-TR"/>
          </a:p>
        </p:txBody>
      </p:sp>
    </p:spTree>
    <p:extLst>
      <p:ext uri="{BB962C8B-B14F-4D97-AF65-F5344CB8AC3E}">
        <p14:creationId xmlns:p14="http://schemas.microsoft.com/office/powerpoint/2010/main" val="23287294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KAYNAKÇA</a:t>
            </a:r>
          </a:p>
        </p:txBody>
      </p:sp>
      <p:sp>
        <p:nvSpPr>
          <p:cNvPr id="3" name="İçerik Yer Tutucusu 2"/>
          <p:cNvSpPr>
            <a:spLocks noGrp="1"/>
          </p:cNvSpPr>
          <p:nvPr>
            <p:ph idx="1"/>
          </p:nvPr>
        </p:nvSpPr>
        <p:spPr/>
        <p:txBody>
          <a:bodyPr>
            <a:normAutofit/>
          </a:bodyPr>
          <a:lstStyle/>
          <a:p>
            <a:r>
              <a:rPr lang="tr-TR" sz="1600"/>
              <a:t>Carrel, A. (1973). </a:t>
            </a:r>
            <a:r>
              <a:rPr lang="tr-TR" sz="1600" i="1"/>
              <a:t>İnsan Denen Meçhul</a:t>
            </a:r>
            <a:r>
              <a:rPr lang="tr-TR" sz="1600"/>
              <a:t>. (Çev. Refik Özdek) İstanbul: Yağmur Yayınevi. </a:t>
            </a:r>
          </a:p>
          <a:p>
            <a:r>
              <a:rPr lang="tr-TR" sz="1600"/>
              <a:t>Başgil, A. F. (1961). </a:t>
            </a:r>
            <a:r>
              <a:rPr lang="tr-TR" sz="1600" i="1"/>
              <a:t>Geçlerle Başbaşa</a:t>
            </a:r>
            <a:r>
              <a:rPr lang="tr-TR" sz="1600"/>
              <a:t>. İstanbul: Yağmur Yayınevi.</a:t>
            </a:r>
          </a:p>
          <a:p>
            <a:r>
              <a:rPr lang="tr-TR" sz="1600"/>
              <a:t>Demirsar, A. (1985). </a:t>
            </a:r>
            <a:r>
              <a:rPr lang="tr-TR" sz="1600" i="1"/>
              <a:t>Çocuk ve Anne-Baba İlişkileri</a:t>
            </a:r>
            <a:r>
              <a:rPr lang="tr-TR" sz="1600"/>
              <a:t>. İstanbul: Redhouse Yayınevi. </a:t>
            </a:r>
          </a:p>
          <a:p>
            <a:r>
              <a:rPr lang="tr-TR" sz="1600"/>
              <a:t>Ertürk, S. (1972).  </a:t>
            </a:r>
            <a:r>
              <a:rPr lang="tr-TR" sz="1600" i="1"/>
              <a:t>Eğitimde “Program” Geliştirme</a:t>
            </a:r>
            <a:r>
              <a:rPr lang="tr-TR" sz="1600"/>
              <a:t>. Ankara: Yelkentepe Yayınları  4. </a:t>
            </a:r>
          </a:p>
          <a:p>
            <a:r>
              <a:rPr lang="tr-TR" sz="1600"/>
              <a:t>Ertürk, S. (1981). </a:t>
            </a:r>
            <a:r>
              <a:rPr lang="tr-TR" sz="1600" i="1"/>
              <a:t>Diktacı Tutum ve Demokrasi</a:t>
            </a:r>
            <a:r>
              <a:rPr lang="tr-TR" sz="1600"/>
              <a:t>. Ankara:Yelkentepe Yayınları 8. </a:t>
            </a:r>
          </a:p>
          <a:p>
            <a:r>
              <a:rPr lang="tr-TR" sz="1600"/>
              <a:t>Fidan, N. (1984). </a:t>
            </a:r>
            <a:r>
              <a:rPr lang="tr-TR" sz="1600" i="1"/>
              <a:t>Öğrenme ve Öğretme</a:t>
            </a:r>
            <a:r>
              <a:rPr lang="tr-TR" sz="1600"/>
              <a:t> </a:t>
            </a:r>
            <a:r>
              <a:rPr lang="tr-TR" sz="1600" i="1"/>
              <a:t>Kuramlar, İlkeler, Yöntemler</a:t>
            </a:r>
            <a:r>
              <a:rPr lang="tr-TR" sz="1600"/>
              <a:t>. Ankara.</a:t>
            </a:r>
          </a:p>
          <a:p>
            <a:r>
              <a:rPr lang="tr-TR" sz="1600"/>
              <a:t>Köknel, Ö. (1985). </a:t>
            </a:r>
            <a:r>
              <a:rPr lang="tr-TR" sz="1600" i="1"/>
              <a:t>Kaygıdan Mutluluğa Kişilik</a:t>
            </a:r>
            <a:r>
              <a:rPr lang="tr-TR" sz="1600"/>
              <a:t>. İstanbul: Altın Kitaplar Yayınevi.</a:t>
            </a:r>
          </a:p>
          <a:p>
            <a:r>
              <a:rPr lang="tr-TR" sz="1600"/>
              <a:t>Nirun, N., Baykurt N. ve Öner, A. (1986). </a:t>
            </a:r>
            <a:r>
              <a:rPr lang="tr-TR" sz="1600" i="1"/>
              <a:t>Sosyoloji</a:t>
            </a:r>
            <a:r>
              <a:rPr lang="tr-TR" sz="1600"/>
              <a:t>. İstanbul: MEGSB Yayınları: 592.</a:t>
            </a:r>
          </a:p>
          <a:p>
            <a:r>
              <a:rPr lang="tr-TR" sz="1600"/>
              <a:t>Özgüven, İ.E. (2002). </a:t>
            </a:r>
            <a:r>
              <a:rPr lang="tr-TR" sz="1600" i="1"/>
              <a:t>Bireyi Tanıma Teknikleri</a:t>
            </a:r>
            <a:r>
              <a:rPr lang="tr-TR" sz="1600"/>
              <a:t>. Ankara: PDREM Yayınları.</a:t>
            </a:r>
          </a:p>
          <a:p>
            <a:r>
              <a:rPr lang="tr-TR" sz="1600"/>
              <a:t>Turhan, M. (1972). </a:t>
            </a:r>
            <a:r>
              <a:rPr lang="tr-TR" sz="1600" i="1"/>
              <a:t>Kültür Değişmeleri. İstanbul</a:t>
            </a:r>
            <a:r>
              <a:rPr lang="tr-TR" sz="1600"/>
              <a:t>: Millî Eğitim Basımevi.</a:t>
            </a:r>
          </a:p>
          <a:p>
            <a:r>
              <a:rPr lang="tr-TR" sz="1600"/>
              <a:t>Türkiye Cumhuriyeti 1982 Anayasası.</a:t>
            </a:r>
          </a:p>
          <a:p>
            <a:r>
              <a:rPr lang="tr-TR" sz="1600"/>
              <a:t>Varış, F. (1988).  </a:t>
            </a:r>
            <a:r>
              <a:rPr lang="tr-TR" sz="1600" i="1"/>
              <a:t>Eğitim Bilimine Giriş.</a:t>
            </a:r>
            <a:r>
              <a:rPr lang="tr-TR" sz="1600"/>
              <a:t> Ankara: AÜ Eğitim Bilimleri Fak. Yayınları, No.159.  </a:t>
            </a:r>
          </a:p>
          <a:p>
            <a:r>
              <a:rPr lang="tr-TR" sz="1600"/>
              <a:t>Varış, F. ve arkadaşları. (1991). </a:t>
            </a:r>
            <a:r>
              <a:rPr lang="tr-TR" sz="1600" i="1"/>
              <a:t>Eğitim Bilimine Giriş</a:t>
            </a:r>
            <a:r>
              <a:rPr lang="tr-TR" sz="1600"/>
              <a:t>. Ankara: AÜ Basımevi.  </a:t>
            </a:r>
          </a:p>
          <a:p>
            <a:endParaRPr lang="tr-TR" sz="1600"/>
          </a:p>
        </p:txBody>
      </p:sp>
    </p:spTree>
    <p:extLst>
      <p:ext uri="{BB962C8B-B14F-4D97-AF65-F5344CB8AC3E}">
        <p14:creationId xmlns:p14="http://schemas.microsoft.com/office/powerpoint/2010/main" val="4061329911"/>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390</TotalTime>
  <Words>1673</Words>
  <Application>Microsoft Office PowerPoint</Application>
  <PresentationFormat>Ekran Gösterisi (4:3)</PresentationFormat>
  <Paragraphs>94</Paragraphs>
  <Slides>41</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41</vt:i4>
      </vt:variant>
    </vt:vector>
  </HeadingPairs>
  <TitlesOfParts>
    <vt:vector size="44" baseType="lpstr">
      <vt:lpstr>Arial</vt:lpstr>
      <vt:lpstr>Calibri</vt:lpstr>
      <vt:lpstr>Ofis Teması</vt:lpstr>
      <vt:lpstr>PowerPoint Sunusu</vt:lpstr>
      <vt:lpstr>SINIFTA MOTİVASYON</vt:lpstr>
      <vt:lpstr>GÜDÜLENME</vt:lpstr>
      <vt:lpstr>Güdülenmede Öğretmenin Yeri</vt:lpstr>
      <vt:lpstr>GÜDÜLENMENİN ÖNEMİ</vt:lpstr>
      <vt:lpstr>GÜDÜLENME EKSİKLİĞİ</vt:lpstr>
      <vt:lpstr>GÜDÜLENME TÜRLERİ</vt:lpstr>
      <vt:lpstr>İÇSEL GÜDÜLENME</vt:lpstr>
      <vt:lpstr>DIŞSAL GÜDÜLENME</vt:lpstr>
      <vt:lpstr>DURUMLULUK VE SÜREKLİ GÜDÜLER</vt:lpstr>
      <vt:lpstr>GÜDÜLENMEYİ ETKİLEYEN KİŞİSEL ETKENLER</vt:lpstr>
      <vt:lpstr>1.UYARILMA</vt:lpstr>
      <vt:lpstr>2.İHTİYAÇLAR</vt:lpstr>
      <vt:lpstr>4.AMAÇLAR</vt:lpstr>
      <vt:lpstr>MASLOW’UN İHTİYAÇLAR HİYERARŞİSİ</vt:lpstr>
      <vt:lpstr>SINIF İÇİ GÜDÜLENME STRATEJİLERİ</vt:lpstr>
      <vt:lpstr>DERSİ İLGİNÇ HALE GETİRME</vt:lpstr>
      <vt:lpstr>KONUNUN KULLANILABİLİRLİĞİNİ AÇIKLAMA</vt:lpstr>
      <vt:lpstr>ÖĞRENCİLERDE İSTEK UYANDIRMA </vt:lpstr>
      <vt:lpstr>ÖDÜLLER KULLANMA</vt:lpstr>
      <vt:lpstr>ÖĞRENCİYİ GÜDÜLEME KONUSUNDA ÖNERİLER</vt:lpstr>
      <vt:lpstr>PowerPoint Sunusu</vt:lpstr>
      <vt:lpstr>SINIF YÖNETİMİNDE    BİREYİ TANIMA ve EĞİTİM</vt:lpstr>
      <vt:lpstr>PowerPoint Sunusu</vt:lpstr>
      <vt:lpstr>PowerPoint Sunusu</vt:lpstr>
      <vt:lpstr>PowerPoint Sunusu</vt:lpstr>
      <vt:lpstr>PowerPoint Sunusu</vt:lpstr>
      <vt:lpstr>PowerPoint Sunusu</vt:lpstr>
      <vt:lpstr>PowerPoint Sunusu</vt:lpstr>
      <vt:lpstr>PowerPoint Sunusu</vt:lpstr>
      <vt:lpstr>Okulun Fonksiyonu </vt:lpstr>
      <vt:lpstr>PowerPoint Sunusu</vt:lpstr>
      <vt:lpstr>PowerPoint Sunusu</vt:lpstr>
      <vt:lpstr>PowerPoint Sunusu</vt:lpstr>
      <vt:lpstr>PowerPoint Sunusu</vt:lpstr>
      <vt:lpstr>Okul, Aile ve Kültür Üçgeni </vt:lpstr>
      <vt:lpstr>PowerPoint Sunusu</vt:lpstr>
      <vt:lpstr>PowerPoint Sunusu</vt:lpstr>
      <vt:lpstr>PowerPoint Sunusu</vt:lpstr>
      <vt:lpstr>PowerPoint Sunusu</vt:lpstr>
      <vt:lpstr>KAYNAKÇA</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c</dc:creator>
  <cp:lastModifiedBy>Etem</cp:lastModifiedBy>
  <cp:revision>15</cp:revision>
  <dcterms:created xsi:type="dcterms:W3CDTF">2016-11-03T14:10:57Z</dcterms:created>
  <dcterms:modified xsi:type="dcterms:W3CDTF">2018-10-13T11:21:32Z</dcterms:modified>
</cp:coreProperties>
</file>