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734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515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711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287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1350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7392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5087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39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634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9096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6839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8305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3310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5236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691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2590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73A83-6D41-4944-8BFA-8DCEDD7469C4}" type="datetimeFigureOut">
              <a:rPr lang="tr-TR" smtClean="0"/>
              <a:t>13.10.2018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A44282E-A1E7-4C6A-B9CE-3EED1BDFC5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891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662" y="1168858"/>
            <a:ext cx="7766936" cy="1646302"/>
          </a:xfrm>
        </p:spPr>
        <p:txBody>
          <a:bodyPr/>
          <a:lstStyle/>
          <a:p>
            <a:r>
              <a:rPr lang="tr-TR" sz="7200" dirty="0" smtClean="0"/>
              <a:t>SINIFTA İLETİŞİM     </a:t>
            </a:r>
            <a:endParaRPr lang="tr-TR" sz="7200" dirty="0"/>
          </a:p>
        </p:txBody>
      </p:sp>
      <p:sp>
        <p:nvSpPr>
          <p:cNvPr id="4" name="Alt Başlık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9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744" y="609600"/>
            <a:ext cx="8596668" cy="1320800"/>
          </a:xfrm>
        </p:spPr>
        <p:txBody>
          <a:bodyPr/>
          <a:lstStyle/>
          <a:p>
            <a:r>
              <a:rPr lang="tr-TR" b="1" dirty="0"/>
              <a:t>DİNLEYİCİ TÜRLERİ: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5744" y="2119400"/>
            <a:ext cx="8596668" cy="3880773"/>
          </a:xfrm>
        </p:spPr>
        <p:txBody>
          <a:bodyPr/>
          <a:lstStyle/>
          <a:p>
            <a:pPr lvl="0"/>
            <a:r>
              <a:rPr lang="tr-TR" sz="2800" dirty="0" smtClean="0"/>
              <a:t>SEÇİCİ </a:t>
            </a:r>
            <a:r>
              <a:rPr lang="tr-TR" sz="2800" dirty="0"/>
              <a:t>DİNLEYİCİ </a:t>
            </a:r>
            <a:endParaRPr lang="tr-TR" sz="2800" b="1" dirty="0"/>
          </a:p>
          <a:p>
            <a:pPr lvl="0"/>
            <a:r>
              <a:rPr lang="tr-TR" sz="2800" dirty="0"/>
              <a:t>ELEŞTİRİCİ DİNLEYİCİ </a:t>
            </a:r>
            <a:endParaRPr lang="tr-TR" sz="2800" b="1" dirty="0"/>
          </a:p>
          <a:p>
            <a:pPr lvl="0"/>
            <a:r>
              <a:rPr lang="tr-TR" sz="2800" dirty="0"/>
              <a:t>DESTEKLEYİCİ DİNLEYİCİ </a:t>
            </a:r>
            <a:endParaRPr lang="tr-TR" sz="2800" b="1" dirty="0"/>
          </a:p>
          <a:p>
            <a:pPr lvl="0"/>
            <a:r>
              <a:rPr lang="tr-TR" sz="2800" dirty="0" smtClean="0"/>
              <a:t>DUYGULARI </a:t>
            </a:r>
            <a:r>
              <a:rPr lang="tr-TR" sz="2800" dirty="0"/>
              <a:t>ANLAYAN DİNLEYİCİ </a:t>
            </a:r>
            <a:endParaRPr lang="tr-TR" sz="2800" b="1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742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Aktif dinleme beş kademe içerir.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400" dirty="0" smtClean="0"/>
              <a:t>1- </a:t>
            </a:r>
            <a:r>
              <a:rPr lang="tr-TR" sz="2400" dirty="0"/>
              <a:t>Dikkati toplamak (dinlemeye hazır olmak), </a:t>
            </a:r>
            <a:endParaRPr lang="tr-TR" sz="2400" b="1" dirty="0"/>
          </a:p>
          <a:p>
            <a:pPr lvl="0"/>
            <a:r>
              <a:rPr lang="tr-TR" sz="2400" dirty="0"/>
              <a:t>2-   Yeniden cümle kurmak, </a:t>
            </a:r>
            <a:endParaRPr lang="tr-TR" sz="2400" b="1" dirty="0"/>
          </a:p>
          <a:p>
            <a:pPr lvl="0"/>
            <a:r>
              <a:rPr lang="tr-TR" sz="2400" dirty="0"/>
              <a:t>3-   Açıklatıcı sorular sormak, </a:t>
            </a:r>
            <a:endParaRPr lang="tr-TR" sz="2400" b="1" dirty="0"/>
          </a:p>
          <a:p>
            <a:pPr lvl="0"/>
            <a:r>
              <a:rPr lang="tr-TR" sz="2400" dirty="0"/>
              <a:t>4-   Teşvik etmek, </a:t>
            </a:r>
            <a:endParaRPr lang="tr-TR" sz="2400" b="1" dirty="0"/>
          </a:p>
          <a:p>
            <a:pPr lvl="0"/>
            <a:r>
              <a:rPr lang="tr-TR" sz="2400" dirty="0"/>
              <a:t>5-   Duyguları paylaşmak. </a:t>
            </a:r>
            <a:endParaRPr lang="tr-TR" sz="2400" b="1" dirty="0"/>
          </a:p>
          <a:p>
            <a:endParaRPr lang="tr-TR" dirty="0"/>
          </a:p>
        </p:txBody>
      </p:sp>
      <p:pic>
        <p:nvPicPr>
          <p:cNvPr id="1026" name="Picture 2" descr="Aktif Dinl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156" y="4690719"/>
            <a:ext cx="5682277" cy="189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384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HANGİ AMAÇLA SORU SORULUR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15978"/>
            <a:ext cx="6011790" cy="3825384"/>
          </a:xfrm>
        </p:spPr>
        <p:txBody>
          <a:bodyPr/>
          <a:lstStyle/>
          <a:p>
            <a:pPr lvl="0"/>
            <a:r>
              <a:rPr lang="tr-TR" sz="2400" dirty="0" smtClean="0"/>
              <a:t>BİLGİ </a:t>
            </a:r>
            <a:r>
              <a:rPr lang="tr-TR" sz="2400" dirty="0"/>
              <a:t>ALMAK AMACIYLA,</a:t>
            </a:r>
            <a:endParaRPr lang="tr-TR" sz="2400" b="1" dirty="0"/>
          </a:p>
          <a:p>
            <a:pPr lvl="0"/>
            <a:r>
              <a:rPr lang="tr-TR" sz="2400" dirty="0"/>
              <a:t>BİLGİ VERMEK AMACIYLA,</a:t>
            </a:r>
            <a:endParaRPr lang="tr-TR" sz="2400" b="1" dirty="0"/>
          </a:p>
          <a:p>
            <a:pPr lvl="0"/>
            <a:r>
              <a:rPr lang="tr-TR" sz="2400" dirty="0"/>
              <a:t>ANLAYIP ANLAMADIĞINI SINAMAK İÇİN,</a:t>
            </a:r>
            <a:endParaRPr lang="tr-TR" sz="2400" b="1" dirty="0"/>
          </a:p>
          <a:p>
            <a:pPr lvl="0"/>
            <a:r>
              <a:rPr lang="tr-TR" sz="2400" dirty="0"/>
              <a:t>KARARA ULAŞMAK İÇİN,</a:t>
            </a:r>
            <a:endParaRPr lang="tr-TR" sz="2400" b="1" dirty="0"/>
          </a:p>
          <a:p>
            <a:pPr lvl="0"/>
            <a:r>
              <a:rPr lang="tr-TR" sz="2400" dirty="0"/>
              <a:t>KONUYA DİKKAT ÇEKMEK İÇİN</a:t>
            </a:r>
            <a:endParaRPr lang="tr-TR" sz="2400" b="1" dirty="0"/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3" y="1705233"/>
            <a:ext cx="3946068" cy="26557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4227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 SORMANIN ÖZELLİKLERİ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400" dirty="0" smtClean="0"/>
              <a:t>AÇIK </a:t>
            </a:r>
            <a:r>
              <a:rPr lang="tr-TR" sz="2400" dirty="0"/>
              <a:t>UÇLU SORULAR</a:t>
            </a:r>
            <a:endParaRPr lang="tr-TR" sz="2400" b="1" dirty="0"/>
          </a:p>
          <a:p>
            <a:pPr lvl="0"/>
            <a:r>
              <a:rPr lang="tr-TR" sz="2400" dirty="0"/>
              <a:t>KAPALI UÇLU SORULAR</a:t>
            </a:r>
            <a:endParaRPr lang="tr-TR" sz="2400" b="1" dirty="0"/>
          </a:p>
          <a:p>
            <a:endParaRPr lang="tr-T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895" y="1462986"/>
            <a:ext cx="4518134" cy="457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47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AÇIK UÇLU SORULAR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400" dirty="0" smtClean="0"/>
              <a:t>DAHA </a:t>
            </a:r>
            <a:r>
              <a:rPr lang="tr-TR" sz="2400" dirty="0"/>
              <a:t>FAZLA BİLGİ ALMAYI SAĞLAR,</a:t>
            </a:r>
            <a:endParaRPr lang="tr-TR" sz="2400" b="1" dirty="0"/>
          </a:p>
          <a:p>
            <a:pPr lvl="0"/>
            <a:r>
              <a:rPr lang="tr-TR" sz="2400" dirty="0"/>
              <a:t>KONUŞANIN KEŞİF YAPMASINI SAĞLAR,</a:t>
            </a:r>
            <a:endParaRPr lang="tr-TR" sz="2400" b="1" dirty="0"/>
          </a:p>
          <a:p>
            <a:pPr lvl="0"/>
            <a:r>
              <a:rPr lang="tr-TR" sz="2400" dirty="0"/>
              <a:t>DİNLEYENİN DİKKATLİ DİNLEDİĞİNİ GÖSTERİR,</a:t>
            </a:r>
            <a:endParaRPr lang="tr-TR" sz="2400" b="1" dirty="0"/>
          </a:p>
          <a:p>
            <a:pPr lvl="0"/>
            <a:r>
              <a:rPr lang="tr-TR" sz="2400" dirty="0"/>
              <a:t>KONUŞANIN UZUN AÇIKLAMALAR YAPMASINI SAĞLAR.</a:t>
            </a:r>
            <a:endParaRPr lang="tr-TR" sz="2400" b="1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4987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KAPALI UÇLU SORULAR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4535"/>
            <a:ext cx="8596668" cy="3880773"/>
          </a:xfrm>
        </p:spPr>
        <p:txBody>
          <a:bodyPr/>
          <a:lstStyle/>
          <a:p>
            <a:pPr lvl="0"/>
            <a:r>
              <a:rPr lang="tr-TR" sz="2000" dirty="0" smtClean="0"/>
              <a:t>EVET </a:t>
            </a:r>
            <a:r>
              <a:rPr lang="tr-TR" sz="2000" dirty="0"/>
              <a:t>YADA HAYIR GİBİ KISA CEVAPLANIR,</a:t>
            </a:r>
            <a:endParaRPr lang="tr-TR" sz="2000" b="1" dirty="0"/>
          </a:p>
          <a:p>
            <a:pPr lvl="0"/>
            <a:r>
              <a:rPr lang="tr-TR" sz="2000" dirty="0"/>
              <a:t>CEVAPLAYAN AZ DÜŞÜNÜR,</a:t>
            </a:r>
            <a:endParaRPr lang="tr-TR" sz="2000" b="1" dirty="0"/>
          </a:p>
          <a:p>
            <a:pPr lvl="0"/>
            <a:r>
              <a:rPr lang="tr-TR" sz="2000" dirty="0"/>
              <a:t>BELLİ GERÇEKLERİN ELDE EDİLMESİNDE YARARLIDIR,</a:t>
            </a:r>
            <a:endParaRPr lang="tr-TR" sz="2000" b="1" dirty="0"/>
          </a:p>
          <a:p>
            <a:pPr lvl="0"/>
            <a:r>
              <a:rPr lang="tr-TR" sz="2000" dirty="0"/>
              <a:t>İSTENİLEN ALANLA İLGİLİ KONUŞMAYI YÖNLENDİRİR,</a:t>
            </a:r>
            <a:endParaRPr lang="tr-TR" sz="2000" b="1" dirty="0"/>
          </a:p>
          <a:p>
            <a:pPr lvl="0"/>
            <a:r>
              <a:rPr lang="tr-TR" sz="2000" dirty="0"/>
              <a:t>OLUMLU İFADELERİ PEKİŞTİRMEK İÇİN KULLANILIR.</a:t>
            </a:r>
            <a:endParaRPr lang="tr-TR" sz="2000" b="1" dirty="0"/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158" y="3927862"/>
            <a:ext cx="5019048" cy="2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85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ETKİLİ BİR İLETİŞİM BECERİSİ:BEN DİLİ</a:t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9652" y="2715103"/>
            <a:ext cx="5241807" cy="4110963"/>
          </a:xfrm>
        </p:spPr>
        <p:txBody>
          <a:bodyPr>
            <a:normAutofit/>
          </a:bodyPr>
          <a:lstStyle/>
          <a:p>
            <a:r>
              <a:rPr lang="tr-TR" sz="3200" dirty="0" smtClean="0"/>
              <a:t>SEN DİLİ</a:t>
            </a:r>
          </a:p>
          <a:p>
            <a:r>
              <a:rPr lang="tr-TR" sz="3200" dirty="0" smtClean="0"/>
              <a:t>BEN DİLİ</a:t>
            </a:r>
          </a:p>
          <a:p>
            <a:r>
              <a:rPr lang="tr-TR" sz="3200" dirty="0" smtClean="0"/>
              <a:t>BEN DİLİNİN FAYDALARI</a:t>
            </a:r>
            <a:endParaRPr lang="tr-TR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30400"/>
            <a:ext cx="4522318" cy="284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03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SEN DİLİ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smtClean="0"/>
              <a:t>KİŞİYİ </a:t>
            </a:r>
            <a:r>
              <a:rPr lang="tr-TR" dirty="0"/>
              <a:t>SUÇLAYICIDIR,</a:t>
            </a:r>
            <a:endParaRPr lang="tr-TR" b="1" dirty="0"/>
          </a:p>
          <a:p>
            <a:pPr lvl="0"/>
            <a:r>
              <a:rPr lang="tr-TR" dirty="0"/>
              <a:t>DAVRANIŞTAN ÇOK KİŞİLİĞE YÖNELİKTİR,</a:t>
            </a:r>
            <a:endParaRPr lang="tr-TR" b="1" dirty="0"/>
          </a:p>
          <a:p>
            <a:pPr lvl="0"/>
            <a:r>
              <a:rPr lang="tr-TR" dirty="0"/>
              <a:t>YENİDEN KONUŞMA İSTEĞİNİ ENGELLEYİCİDİR,</a:t>
            </a:r>
            <a:endParaRPr lang="tr-TR" b="1" dirty="0"/>
          </a:p>
          <a:p>
            <a:pPr lvl="0"/>
            <a:r>
              <a:rPr lang="tr-TR" dirty="0"/>
              <a:t>KİŞİ KENDİNİ SUÇLANMIŞ VE ANLAŞILMAMIŞ HİSSEDER,</a:t>
            </a:r>
            <a:endParaRPr lang="tr-TR" b="1" dirty="0"/>
          </a:p>
          <a:p>
            <a:pPr lvl="0"/>
            <a:r>
              <a:rPr lang="tr-TR" dirty="0"/>
              <a:t>NEYE KIZILDIĞININ ANLAŞILMAMASINA NEDEN OLUR,</a:t>
            </a:r>
            <a:endParaRPr lang="tr-TR" b="1" dirty="0"/>
          </a:p>
          <a:p>
            <a:pPr lvl="0"/>
            <a:r>
              <a:rPr lang="tr-TR" dirty="0"/>
              <a:t>KİŞİYİ GÜCENDİRİR, KIRAR,</a:t>
            </a:r>
            <a:endParaRPr lang="tr-TR" b="1" dirty="0"/>
          </a:p>
          <a:p>
            <a:pPr lvl="0"/>
            <a:r>
              <a:rPr lang="tr-TR" dirty="0"/>
              <a:t>KİŞİNİN DİRENMESİNE NEDEN OLUR.</a:t>
            </a:r>
            <a:endParaRPr lang="tr-TR" b="1" dirty="0"/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553" y="4014302"/>
            <a:ext cx="4367108" cy="28436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2681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BEN DİLİ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10016"/>
            <a:ext cx="8596668" cy="3880773"/>
          </a:xfrm>
        </p:spPr>
        <p:txBody>
          <a:bodyPr/>
          <a:lstStyle/>
          <a:p>
            <a:pPr lvl="0"/>
            <a:r>
              <a:rPr lang="tr-TR" sz="2000" dirty="0" smtClean="0"/>
              <a:t>ÖZELLİKLE </a:t>
            </a:r>
            <a:r>
              <a:rPr lang="tr-TR" sz="2000" dirty="0"/>
              <a:t>OLUMSUZ DUYGULARIN YAŞANDIĞI DURUMLARDA,</a:t>
            </a:r>
            <a:endParaRPr lang="tr-TR" sz="2000" b="1" dirty="0"/>
          </a:p>
          <a:p>
            <a:pPr lvl="0"/>
            <a:r>
              <a:rPr lang="tr-TR" sz="2000" dirty="0"/>
              <a:t>OLUMSUZ DUYGULARIN YAŞANDIĞI KİŞİYE ÖNCE DAVRANIŞ YADA DURUM TANIMLANARAK,</a:t>
            </a:r>
            <a:endParaRPr lang="tr-TR" sz="2000" b="1" dirty="0"/>
          </a:p>
          <a:p>
            <a:pPr lvl="0"/>
            <a:r>
              <a:rPr lang="tr-TR" sz="2000" dirty="0"/>
              <a:t>BU DAVRANIŞ VEYA DURUMDAN NASIL ETKİLENDİĞİ BELİRTİLDİKTEN SONRA,</a:t>
            </a:r>
            <a:endParaRPr lang="tr-TR" sz="2000" b="1" dirty="0"/>
          </a:p>
          <a:p>
            <a:pPr lvl="0"/>
            <a:r>
              <a:rPr lang="tr-TR" sz="2000" dirty="0"/>
              <a:t>NE HİSSEDİLDİĞİNİN SÖYLENMESİNE DAYALIDIR. </a:t>
            </a:r>
            <a:endParaRPr lang="tr-TR" sz="2000" b="1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06785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BEN DİLİNİN YARARLARI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29947"/>
            <a:ext cx="8596668" cy="4311416"/>
          </a:xfrm>
        </p:spPr>
        <p:txBody>
          <a:bodyPr/>
          <a:lstStyle/>
          <a:p>
            <a:pPr lvl="0"/>
            <a:r>
              <a:rPr lang="tr-TR" dirty="0" smtClean="0"/>
              <a:t>SEN </a:t>
            </a:r>
            <a:r>
              <a:rPr lang="tr-TR" dirty="0"/>
              <a:t>DİLİNDEKİ GİBİ KİŞİLER SAVUNMAYA GEÇMEZLER,</a:t>
            </a:r>
            <a:endParaRPr lang="tr-TR" b="1" dirty="0"/>
          </a:p>
          <a:p>
            <a:pPr lvl="0"/>
            <a:r>
              <a:rPr lang="tr-TR" dirty="0"/>
              <a:t>BİREY KARŞISINDAKİNİ SUÇLU HİSSETTİRMEZ,</a:t>
            </a:r>
            <a:endParaRPr lang="tr-TR" b="1" dirty="0"/>
          </a:p>
          <a:p>
            <a:pPr lvl="0"/>
            <a:r>
              <a:rPr lang="tr-TR" dirty="0"/>
              <a:t>DİLİ KULLANAN KİŞİNİN NEDEN O DUYGUYU YAŞADIĞI ANLAŞILDIĞI İÇİN İLETİŞİM SAĞLIKLI OLUR.</a:t>
            </a:r>
            <a:endParaRPr lang="tr-TR" b="1" dirty="0"/>
          </a:p>
          <a:p>
            <a:pPr lvl="0"/>
            <a:r>
              <a:rPr lang="tr-TR" dirty="0"/>
              <a:t>BEN MESAJI ALAN KİŞİ BAŞKALARINI DÜŞÜNMEYİDE  ÖĞRENİR.</a:t>
            </a:r>
            <a:endParaRPr lang="tr-TR" b="1" dirty="0"/>
          </a:p>
          <a:p>
            <a:pPr lvl="0"/>
            <a:r>
              <a:rPr lang="tr-TR" dirty="0"/>
              <a:t>YAKINLIĞI ARTIRICIDIR,</a:t>
            </a:r>
            <a:endParaRPr lang="tr-TR" b="1" dirty="0"/>
          </a:p>
          <a:p>
            <a:pPr lvl="0"/>
            <a:r>
              <a:rPr lang="tr-TR" dirty="0"/>
              <a:t>ANLAŞMAZLIKLARI AZALTIR,</a:t>
            </a:r>
            <a:endParaRPr lang="tr-TR" b="1" dirty="0"/>
          </a:p>
          <a:p>
            <a:pPr lvl="0"/>
            <a:r>
              <a:rPr lang="tr-TR" dirty="0"/>
              <a:t>KONUŞAN KİŞİYİ DUYGULARINI BİRİKTİRMEDİĞİ, ETKİLİ OLARAK DİLE GETİRDİĞİ İÇİN RAHATLATIR. </a:t>
            </a:r>
            <a:endParaRPr lang="tr-TR" b="1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9882975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484</TotalTime>
  <Words>256</Words>
  <Application>Microsoft Office PowerPoint</Application>
  <PresentationFormat>Geniş ekran</PresentationFormat>
  <Paragraphs>57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SINIFTA İLETİŞİM     </vt:lpstr>
      <vt:lpstr>DİNLEYİCİ TÜRLERİ: </vt:lpstr>
      <vt:lpstr>Aktif dinleme beş kademe içerir. </vt:lpstr>
      <vt:lpstr>HANGİ AMAÇLA SORU SORULUR </vt:lpstr>
      <vt:lpstr>SORU SORMANIN ÖZELLİKLERİ </vt:lpstr>
      <vt:lpstr>AÇIK UÇLU SORULAR </vt:lpstr>
      <vt:lpstr>KAPALI UÇLU SORULAR </vt:lpstr>
      <vt:lpstr>ETKİLİ BİR İLETİŞİM BECERİSİ:BEN DİLİ  </vt:lpstr>
      <vt:lpstr>SEN DİLİ </vt:lpstr>
      <vt:lpstr>BEN DİLİ </vt:lpstr>
      <vt:lpstr>BEN DİLİNİN YARARLARI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Safanur</dc:creator>
  <cp:lastModifiedBy>Etem</cp:lastModifiedBy>
  <cp:revision>6</cp:revision>
  <dcterms:created xsi:type="dcterms:W3CDTF">2016-11-04T21:40:03Z</dcterms:created>
  <dcterms:modified xsi:type="dcterms:W3CDTF">2018-10-13T11:53:25Z</dcterms:modified>
</cp:coreProperties>
</file>