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7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453" autoAdjust="0"/>
  </p:normalViewPr>
  <p:slideViewPr>
    <p:cSldViewPr>
      <p:cViewPr varScale="1">
        <p:scale>
          <a:sx n="80" d="100"/>
          <a:sy n="80" d="100"/>
        </p:scale>
        <p:origin x="111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Başlık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7" name="16 Alt Başlık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30" name="2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13.10.2018</a:t>
            </a:fld>
            <a:endParaRPr lang="tr-TR"/>
          </a:p>
        </p:txBody>
      </p:sp>
      <p:sp>
        <p:nvSpPr>
          <p:cNvPr id="19" name="18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7" name="2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13.10.2018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13.10.2018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13.10.2018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13.10.2018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13.10.2018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13.10.2018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13.10.2018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ek Köşesi Kesik ve Yuvarlatılmış Dikdörtgen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ik Üçgen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13.10.2018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10" name="9 Serbest Form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Serbest Form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13.10.2018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13.10.2018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Serbest Form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Serbest Form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Başlık Yer Tutucusu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0" name="29 Metin Yer Tutucusu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0" name="9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13.10.2018</a:t>
            </a:fld>
            <a:endParaRPr lang="tr-TR"/>
          </a:p>
        </p:txBody>
      </p:sp>
      <p:sp>
        <p:nvSpPr>
          <p:cNvPr id="22" name="21 Altbilgi Yer Tutucusu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18" name="17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grpSp>
        <p:nvGrpSpPr>
          <p:cNvPr id="2" name="1 Grup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Serbest Form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Serbest Form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3661016"/>
          </a:xfrm>
        </p:spPr>
        <p:txBody>
          <a:bodyPr>
            <a:normAutofit/>
          </a:bodyPr>
          <a:lstStyle/>
          <a:p>
            <a:r>
              <a:rPr lang="tr-TR" dirty="0" smtClean="0"/>
              <a:t>                SINIFTA İLETİŞİM</a:t>
            </a:r>
            <a:br>
              <a:rPr lang="tr-TR" dirty="0" smtClean="0"/>
            </a:br>
            <a:endParaRPr lang="tr-TR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/>
              <a:t> SAĞLIKLI  İLETİŞİMİN ÖZELLİKLERİ</a:t>
            </a:r>
            <a:br>
              <a:rPr lang="tr-TR" b="1" dirty="0" smtClean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dirty="0" smtClean="0"/>
              <a:t>SESE DAYALI OLANLAR</a:t>
            </a:r>
            <a:endParaRPr lang="tr-TR" b="1" dirty="0" smtClean="0"/>
          </a:p>
          <a:p>
            <a:pPr lvl="0"/>
            <a:r>
              <a:rPr lang="tr-TR" dirty="0" smtClean="0"/>
              <a:t>SES DIŞINDAKİLER</a:t>
            </a:r>
            <a:endParaRPr lang="tr-TR" b="1" dirty="0" smtClean="0"/>
          </a:p>
          <a:p>
            <a:pPr>
              <a:buNone/>
            </a:pPr>
            <a:endParaRPr lang="tr-TR" b="1" dirty="0" smtClean="0"/>
          </a:p>
          <a:p>
            <a:endParaRPr lang="tr-TR" dirty="0" smtClean="0"/>
          </a:p>
          <a:p>
            <a:endParaRPr lang="tr-TR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/>
              <a:t>SESE DAYALI OLANLAR</a:t>
            </a:r>
            <a:br>
              <a:rPr lang="tr-TR" b="1" dirty="0" smtClean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 smtClean="0"/>
              <a:t>*DURAKSAMALAR</a:t>
            </a:r>
            <a:endParaRPr lang="tr-TR" b="1" dirty="0" smtClean="0"/>
          </a:p>
          <a:p>
            <a:r>
              <a:rPr lang="tr-TR" dirty="0" smtClean="0"/>
              <a:t>*SESİN TONU</a:t>
            </a:r>
            <a:endParaRPr lang="tr-TR" b="1" dirty="0" smtClean="0"/>
          </a:p>
          <a:p>
            <a:r>
              <a:rPr lang="tr-TR" dirty="0" smtClean="0"/>
              <a:t>*SESİN YÜKSEKLİĞİ</a:t>
            </a:r>
            <a:endParaRPr lang="tr-TR" b="1" dirty="0" smtClean="0"/>
          </a:p>
          <a:p>
            <a:r>
              <a:rPr lang="tr-TR" dirty="0" smtClean="0"/>
              <a:t>*EEE,IHM  SÖZCÜKLERİ</a:t>
            </a:r>
            <a:endParaRPr lang="tr-TR" b="1" dirty="0" smtClean="0"/>
          </a:p>
          <a:p>
            <a:r>
              <a:rPr lang="tr-TR" dirty="0" smtClean="0"/>
              <a:t>*DUYGU TONU</a:t>
            </a:r>
            <a:endParaRPr lang="tr-TR" b="1" dirty="0" smtClean="0"/>
          </a:p>
          <a:p>
            <a:r>
              <a:rPr lang="tr-TR" dirty="0" smtClean="0"/>
              <a:t>*TEKRARLAR</a:t>
            </a:r>
            <a:endParaRPr lang="tr-TR" b="1" dirty="0" smtClean="0"/>
          </a:p>
          <a:p>
            <a:r>
              <a:rPr lang="tr-TR" dirty="0" smtClean="0"/>
              <a:t>*SÖZE YANLIŞ  BAŞLAMA</a:t>
            </a:r>
            <a:endParaRPr lang="tr-TR" b="1" dirty="0" smtClean="0"/>
          </a:p>
          <a:p>
            <a:r>
              <a:rPr lang="tr-TR" dirty="0" smtClean="0"/>
              <a:t>*GEREKSİZ SÖZCÜKLER</a:t>
            </a:r>
            <a:endParaRPr lang="tr-TR" b="1" dirty="0" smtClean="0"/>
          </a:p>
          <a:p>
            <a:r>
              <a:rPr lang="tr-TR" dirty="0" smtClean="0"/>
              <a:t>*AKICILIK</a:t>
            </a:r>
            <a:endParaRPr lang="tr-TR" b="1" dirty="0" smtClean="0"/>
          </a:p>
          <a:p>
            <a:r>
              <a:rPr lang="tr-TR" dirty="0" smtClean="0"/>
              <a:t>*DOĞALLIK</a:t>
            </a:r>
            <a:endParaRPr lang="tr-TR" b="1" dirty="0" smtClean="0"/>
          </a:p>
          <a:p>
            <a:r>
              <a:rPr lang="tr-TR" dirty="0" smtClean="0"/>
              <a:t>*SEÇİLEN SÖZCÜKLER</a:t>
            </a:r>
            <a:endParaRPr lang="tr-TR" b="1" dirty="0" smtClean="0"/>
          </a:p>
          <a:p>
            <a:endParaRPr lang="tr-TR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SES DIŞINDAKİLER</a:t>
            </a:r>
            <a:endParaRPr lang="tr-TR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dirty="0" smtClean="0"/>
              <a:t>*GÖZ İLİŞKİSİ</a:t>
            </a:r>
            <a:endParaRPr lang="tr-TR" b="1" dirty="0" smtClean="0"/>
          </a:p>
          <a:p>
            <a:r>
              <a:rPr lang="tr-TR" dirty="0" smtClean="0"/>
              <a:t>*YÜZ İFADELERİ</a:t>
            </a:r>
            <a:endParaRPr lang="tr-TR" b="1" dirty="0" smtClean="0"/>
          </a:p>
          <a:p>
            <a:r>
              <a:rPr lang="tr-TR" dirty="0" smtClean="0"/>
              <a:t>*VÜCUT DURUŞU</a:t>
            </a:r>
            <a:endParaRPr lang="tr-TR" b="1" dirty="0" smtClean="0"/>
          </a:p>
          <a:p>
            <a:r>
              <a:rPr lang="tr-TR" dirty="0" smtClean="0"/>
              <a:t>*KİŞİSEL ALAN</a:t>
            </a:r>
            <a:endParaRPr lang="tr-TR" b="1" dirty="0" smtClean="0"/>
          </a:p>
          <a:p>
            <a:r>
              <a:rPr lang="tr-TR" dirty="0" smtClean="0"/>
              <a:t>*KIYAFET,AKSESUAR</a:t>
            </a:r>
            <a:endParaRPr lang="tr-TR" b="1" dirty="0" smtClean="0"/>
          </a:p>
          <a:p>
            <a:r>
              <a:rPr lang="tr-TR" dirty="0" smtClean="0"/>
              <a:t>*MEKANI KULLANMA</a:t>
            </a:r>
          </a:p>
          <a:p>
            <a:r>
              <a:rPr lang="tr-TR" dirty="0" smtClean="0"/>
              <a:t>*DOKUNMA</a:t>
            </a:r>
            <a:endParaRPr lang="tr-TR" b="1" dirty="0" smtClean="0"/>
          </a:p>
          <a:p>
            <a:r>
              <a:rPr lang="tr-TR" dirty="0" smtClean="0"/>
              <a:t>*KAFA İŞARETLERİ</a:t>
            </a:r>
            <a:endParaRPr lang="tr-TR" b="1" dirty="0" smtClean="0"/>
          </a:p>
          <a:p>
            <a:r>
              <a:rPr lang="tr-TR" dirty="0" smtClean="0"/>
              <a:t>*EL VE KOL DURUŞU</a:t>
            </a:r>
            <a:endParaRPr lang="tr-TR" b="1" dirty="0" smtClean="0"/>
          </a:p>
          <a:p>
            <a:r>
              <a:rPr lang="tr-TR" dirty="0" smtClean="0"/>
              <a:t>*BACAKLARIN DURUŞU</a:t>
            </a:r>
            <a:endParaRPr lang="tr-TR" b="1" dirty="0" smtClean="0"/>
          </a:p>
          <a:p>
            <a:r>
              <a:rPr lang="tr-TR" dirty="0" smtClean="0"/>
              <a:t>*BEDEN YÖNELİMİ</a:t>
            </a:r>
            <a:endParaRPr lang="tr-TR" b="1" dirty="0" smtClean="0"/>
          </a:p>
          <a:p>
            <a:r>
              <a:rPr lang="tr-TR" dirty="0" smtClean="0"/>
              <a:t>*OTURMA BİÇİMLERİ</a:t>
            </a:r>
            <a:endParaRPr lang="tr-TR" b="1" dirty="0" smtClean="0"/>
          </a:p>
          <a:p>
            <a:pPr>
              <a:buNone/>
            </a:pPr>
            <a:endParaRPr lang="tr-TR" b="1" dirty="0"/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/>
              <a:t>KİŞİLERARASI İLETİŞİM</a:t>
            </a:r>
            <a:br>
              <a:rPr lang="tr-TR" b="1" dirty="0" smtClean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dirty="0" smtClean="0"/>
              <a:t>SÖZEL İLETİŞİM </a:t>
            </a:r>
            <a:endParaRPr lang="tr-TR" b="1" dirty="0" smtClean="0"/>
          </a:p>
          <a:p>
            <a:pPr lvl="0"/>
            <a:r>
              <a:rPr lang="tr-TR" dirty="0" smtClean="0"/>
              <a:t>KONUŞMA SIRASINDAKİ SÖZCÜKLER</a:t>
            </a:r>
            <a:endParaRPr lang="tr-TR" b="1" dirty="0" smtClean="0"/>
          </a:p>
          <a:p>
            <a:pPr lvl="0"/>
            <a:r>
              <a:rPr lang="tr-TR" dirty="0" smtClean="0"/>
              <a:t>SÖZEL OLMAYAN İLETİŞİM </a:t>
            </a:r>
            <a:endParaRPr lang="tr-TR" b="1" dirty="0" smtClean="0"/>
          </a:p>
          <a:p>
            <a:pPr lvl="0"/>
            <a:r>
              <a:rPr lang="tr-TR" dirty="0" smtClean="0"/>
              <a:t>SESE DAYALI OLANLAR</a:t>
            </a:r>
            <a:endParaRPr lang="tr-TR" b="1" dirty="0" smtClean="0"/>
          </a:p>
          <a:p>
            <a:r>
              <a:rPr lang="tr-TR" dirty="0" smtClean="0"/>
              <a:t>SES DIŞINDAKİLER</a:t>
            </a:r>
            <a:endParaRPr lang="tr-TR" dirty="0"/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/>
              <a:t>   İLETİŞİMİ GELİŞTİREN İYİ            DİNLEMENİN ÖZELLİKLERİ </a:t>
            </a:r>
            <a:endParaRPr lang="tr-TR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dirty="0"/>
              <a:t>SESSİZLİK(SÖZ KESMEDEN)</a:t>
            </a:r>
            <a:endParaRPr lang="tr-TR" b="1" dirty="0"/>
          </a:p>
          <a:p>
            <a:pPr lvl="0"/>
            <a:r>
              <a:rPr lang="tr-TR" dirty="0"/>
              <a:t>ANLATILMAK İSTENENİN NE OLDUĞUNU ANLAMAYA ÇALIŞMAK,</a:t>
            </a:r>
            <a:endParaRPr lang="tr-TR" b="1" dirty="0"/>
          </a:p>
          <a:p>
            <a:pPr lvl="0"/>
            <a:r>
              <a:rPr lang="tr-TR" dirty="0"/>
              <a:t>ANLATILANIN ALTINDA YATAN DUYGUYU ANLAMAYA ÇALIŞMAK,</a:t>
            </a:r>
            <a:endParaRPr lang="tr-TR" b="1" dirty="0"/>
          </a:p>
          <a:p>
            <a:pPr lvl="0"/>
            <a:r>
              <a:rPr lang="tr-TR" dirty="0"/>
              <a:t>KOŞULSUZ KABULLE DİNLEMEK,</a:t>
            </a:r>
            <a:endParaRPr lang="tr-TR" b="1" dirty="0"/>
          </a:p>
          <a:p>
            <a:pPr lvl="0"/>
            <a:r>
              <a:rPr lang="tr-TR" dirty="0"/>
              <a:t>DÜRÜST OLARAK DİNLEMEK(TUZAK KURMADAN DİNLEMEK)</a:t>
            </a:r>
            <a:endParaRPr lang="tr-TR" b="1" dirty="0"/>
          </a:p>
          <a:p>
            <a:endParaRPr lang="tr-TR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/>
              <a:t>FİZİKSEL DİNLEMENİN ÖZELLİKLERİ</a:t>
            </a:r>
            <a:br>
              <a:rPr lang="tr-TR" b="1" dirty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dirty="0"/>
              <a:t>KONUŞANIN YÜZÜNE DOĞRU BAKMAK,</a:t>
            </a:r>
            <a:endParaRPr lang="tr-TR" b="1" dirty="0"/>
          </a:p>
          <a:p>
            <a:pPr lvl="0"/>
            <a:r>
              <a:rPr lang="tr-TR" dirty="0"/>
              <a:t>BEDEN OLARAK ONA YÖNELMEK,</a:t>
            </a:r>
            <a:endParaRPr lang="tr-TR" b="1" dirty="0"/>
          </a:p>
          <a:p>
            <a:pPr lvl="0"/>
            <a:r>
              <a:rPr lang="tr-TR" dirty="0"/>
              <a:t>GÖZLE İYİ BİR İLİŞKİ KURMAK,</a:t>
            </a:r>
            <a:endParaRPr lang="tr-TR" b="1" dirty="0"/>
          </a:p>
          <a:p>
            <a:pPr lvl="0"/>
            <a:r>
              <a:rPr lang="tr-TR" dirty="0"/>
              <a:t>KONUŞANA DOĞRU EĞİK DURMAK,</a:t>
            </a:r>
            <a:endParaRPr lang="tr-TR" b="1" dirty="0"/>
          </a:p>
          <a:p>
            <a:pPr lvl="0"/>
            <a:r>
              <a:rPr lang="tr-TR" dirty="0"/>
              <a:t>DİNLERKEN RAHAT OLMAK GEREKİR.</a:t>
            </a:r>
            <a:endParaRPr lang="tr-TR" b="1" dirty="0"/>
          </a:p>
          <a:p>
            <a:endParaRPr lang="tr-TR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/>
              <a:t>ETKİN DİNLEMENİN ÖZELLİKLERİ</a:t>
            </a:r>
            <a:br>
              <a:rPr lang="tr-TR" b="1" dirty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dirty="0"/>
              <a:t>ANLATILANLARIN BASİT BİR TEKRARI,</a:t>
            </a:r>
            <a:endParaRPr lang="tr-TR" b="1" dirty="0"/>
          </a:p>
          <a:p>
            <a:pPr lvl="0"/>
            <a:r>
              <a:rPr lang="tr-TR" dirty="0"/>
              <a:t>ANLATILANLARIN DUYULDUĞUNA İLİŞKİN BİR MESAJ,</a:t>
            </a:r>
            <a:endParaRPr lang="tr-TR" b="1" dirty="0"/>
          </a:p>
          <a:p>
            <a:pPr lvl="0"/>
            <a:r>
              <a:rPr lang="tr-TR" dirty="0"/>
              <a:t>ANLATILANLARI ÖZETLEME,</a:t>
            </a:r>
            <a:endParaRPr lang="tr-TR" b="1" dirty="0"/>
          </a:p>
          <a:p>
            <a:pPr lvl="0"/>
            <a:r>
              <a:rPr lang="tr-TR" dirty="0"/>
              <a:t>DUYGULARI DİLE GETİRME,</a:t>
            </a:r>
            <a:endParaRPr lang="tr-TR" b="1" dirty="0"/>
          </a:p>
          <a:p>
            <a:endParaRPr lang="tr-TR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/>
              <a:t>DİNLEYİCİ TÜRLERİ:</a:t>
            </a:r>
            <a:br>
              <a:rPr lang="tr-TR" b="1" dirty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 lnSpcReduction="10000"/>
          </a:bodyPr>
          <a:lstStyle/>
          <a:p>
            <a:pPr lvl="0"/>
            <a:r>
              <a:rPr lang="tr-TR" dirty="0"/>
              <a:t>SEÇİCİ DİNLEYİCİ </a:t>
            </a:r>
            <a:endParaRPr lang="tr-TR" b="1" dirty="0"/>
          </a:p>
          <a:p>
            <a:pPr lvl="0"/>
            <a:r>
              <a:rPr lang="tr-TR" dirty="0"/>
              <a:t>ELEŞTİRİCİ DİNLEYİCİ </a:t>
            </a:r>
            <a:endParaRPr lang="tr-TR" b="1" dirty="0"/>
          </a:p>
          <a:p>
            <a:pPr lvl="0"/>
            <a:r>
              <a:rPr lang="tr-TR" dirty="0"/>
              <a:t>DESTEKLEYİCİ DİNLEYİCİ </a:t>
            </a:r>
            <a:endParaRPr lang="tr-TR" b="1" dirty="0"/>
          </a:p>
          <a:p>
            <a:pPr lvl="0"/>
            <a:r>
              <a:rPr lang="tr-TR" dirty="0" smtClean="0"/>
              <a:t>DUYGULARI </a:t>
            </a:r>
            <a:r>
              <a:rPr lang="tr-TR" dirty="0"/>
              <a:t>ANLAYAN DİNLEYİCİ </a:t>
            </a:r>
            <a:endParaRPr lang="tr-TR" dirty="0" smtClean="0"/>
          </a:p>
          <a:p>
            <a:pPr lvl="0"/>
            <a:endParaRPr lang="tr-TR" b="1" dirty="0"/>
          </a:p>
          <a:p>
            <a:r>
              <a:rPr lang="tr-TR" b="1" dirty="0"/>
              <a:t>Aktif dinleme beş kademe içerir.</a:t>
            </a:r>
          </a:p>
          <a:p>
            <a:pPr lvl="0"/>
            <a:r>
              <a:rPr lang="tr-TR" dirty="0"/>
              <a:t>1- Dikkati toplamak (dinlemeye hazır olmak), </a:t>
            </a:r>
            <a:endParaRPr lang="tr-TR" b="1" dirty="0"/>
          </a:p>
          <a:p>
            <a:pPr lvl="0"/>
            <a:r>
              <a:rPr lang="tr-TR" dirty="0"/>
              <a:t>2-   Yeniden cümle kurmak, </a:t>
            </a:r>
            <a:endParaRPr lang="tr-TR" b="1" dirty="0"/>
          </a:p>
          <a:p>
            <a:pPr lvl="0"/>
            <a:r>
              <a:rPr lang="tr-TR" dirty="0"/>
              <a:t>3-   Açıklatıcı sorular sormak, </a:t>
            </a:r>
            <a:endParaRPr lang="tr-TR" b="1" dirty="0"/>
          </a:p>
          <a:p>
            <a:pPr lvl="0"/>
            <a:r>
              <a:rPr lang="tr-TR" dirty="0"/>
              <a:t>4-   Teşvik etmek, </a:t>
            </a:r>
            <a:endParaRPr lang="tr-TR" b="1" dirty="0"/>
          </a:p>
          <a:p>
            <a:r>
              <a:rPr lang="tr-TR" dirty="0"/>
              <a:t>5-   Duyguları paylaşmak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91264" cy="1584176"/>
          </a:xfrm>
        </p:spPr>
        <p:txBody>
          <a:bodyPr>
            <a:normAutofit/>
          </a:bodyPr>
          <a:lstStyle/>
          <a:p>
            <a:r>
              <a:rPr lang="tr-TR" b="1" dirty="0" smtClean="0"/>
              <a:t/>
            </a:r>
            <a:br>
              <a:rPr lang="tr-TR" b="1" dirty="0" smtClean="0"/>
            </a:br>
            <a:r>
              <a:rPr lang="tr-TR" b="1" dirty="0" smtClean="0"/>
              <a:t> 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248472"/>
          </a:xfrm>
        </p:spPr>
        <p:txBody>
          <a:bodyPr>
            <a:normAutofit/>
          </a:bodyPr>
          <a:lstStyle/>
          <a:p>
            <a:pPr lvl="0"/>
            <a:r>
              <a:rPr lang="tr-TR" dirty="0"/>
              <a:t>KONUŞAN KİŞİNİN ANLATTIKLARINDA YER ALAN ANAHTAR SÖZCÜKLERİN TEKRARLANMASI İLE,</a:t>
            </a:r>
            <a:endParaRPr lang="tr-TR" b="1" dirty="0"/>
          </a:p>
          <a:p>
            <a:pPr lvl="0"/>
            <a:r>
              <a:rPr lang="tr-TR" dirty="0"/>
              <a:t>TEK SÖZCÜKLÜ TEKRAR ETTİRİCİLER İLE, (HIHI,EEE,SONRA,BAŞKA)</a:t>
            </a:r>
            <a:endParaRPr lang="tr-TR" b="1" dirty="0"/>
          </a:p>
          <a:p>
            <a:pPr lvl="0"/>
            <a:r>
              <a:rPr lang="tr-TR" dirty="0"/>
              <a:t>KONUŞMANIN SÜRMESİNE YARAYACAK KISA SORULARIN SORULMASI İLE GERÇEKLEŞTİRİLEBİLİR.(NASIL OLDU?)</a:t>
            </a:r>
            <a:endParaRPr lang="tr-TR" b="1" dirty="0"/>
          </a:p>
          <a:p>
            <a:endParaRPr lang="tr-TR" dirty="0"/>
          </a:p>
        </p:txBody>
      </p:sp>
      <p:sp>
        <p:nvSpPr>
          <p:cNvPr id="4" name="3 Dikdörtgen"/>
          <p:cNvSpPr/>
          <p:nvPr/>
        </p:nvSpPr>
        <p:spPr>
          <a:xfrm>
            <a:off x="1619672" y="836712"/>
            <a:ext cx="52383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 smtClean="0"/>
              <a:t>DİNLERKEN KONUŞANIN TEŞVİK EDİLMESİ</a:t>
            </a:r>
            <a:endParaRPr lang="tr-TR" b="1" dirty="0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4320480"/>
          </a:xfrm>
        </p:spPr>
        <p:txBody>
          <a:bodyPr>
            <a:normAutofit fontScale="92500" lnSpcReduction="20000"/>
          </a:bodyPr>
          <a:lstStyle/>
          <a:p>
            <a:pPr lvl="3"/>
            <a:r>
              <a:rPr lang="tr-TR" dirty="0"/>
              <a:t>SORU SORMANIN FARKLI AMAÇLARI OLABİLİR.</a:t>
            </a:r>
            <a:endParaRPr lang="tr-TR" b="1" dirty="0"/>
          </a:p>
          <a:p>
            <a:pPr lvl="0"/>
            <a:r>
              <a:rPr lang="tr-TR" dirty="0"/>
              <a:t>İLİŞKİYİ ZENGİNLEŞTİRMESİ İÇİN NASIL SORU SORULMALIDIR?</a:t>
            </a:r>
            <a:endParaRPr lang="tr-TR" b="1" dirty="0"/>
          </a:p>
          <a:p>
            <a:pPr lvl="0"/>
            <a:r>
              <a:rPr lang="tr-TR" dirty="0"/>
              <a:t>AÇIK UÇLU SORULAR</a:t>
            </a:r>
            <a:endParaRPr lang="tr-TR" b="1" dirty="0"/>
          </a:p>
          <a:p>
            <a:r>
              <a:rPr lang="tr-TR" dirty="0"/>
              <a:t>KAPALI UÇLU </a:t>
            </a:r>
            <a:r>
              <a:rPr lang="tr-TR" dirty="0" smtClean="0"/>
              <a:t>SORULAR</a:t>
            </a:r>
          </a:p>
          <a:p>
            <a:endParaRPr lang="tr-TR" dirty="0"/>
          </a:p>
          <a:p>
            <a:r>
              <a:rPr lang="tr-TR" b="1" dirty="0"/>
              <a:t>HANGİ AMAÇLA SORU SORULUR</a:t>
            </a:r>
          </a:p>
          <a:p>
            <a:pPr lvl="0"/>
            <a:r>
              <a:rPr lang="tr-TR" dirty="0"/>
              <a:t>BİLGİ ALMAK AMACIYLA,</a:t>
            </a:r>
            <a:endParaRPr lang="tr-TR" b="1" dirty="0"/>
          </a:p>
          <a:p>
            <a:pPr lvl="0"/>
            <a:r>
              <a:rPr lang="tr-TR" dirty="0"/>
              <a:t>BİLGİ VERMEK AMACIYLA,</a:t>
            </a:r>
            <a:endParaRPr lang="tr-TR" b="1" dirty="0"/>
          </a:p>
          <a:p>
            <a:pPr lvl="0"/>
            <a:r>
              <a:rPr lang="tr-TR" dirty="0"/>
              <a:t>ANLAYIP ANLAMADIĞINI SINAMAK İÇİN,</a:t>
            </a:r>
            <a:endParaRPr lang="tr-TR" b="1" dirty="0"/>
          </a:p>
          <a:p>
            <a:pPr lvl="0"/>
            <a:r>
              <a:rPr lang="tr-TR" dirty="0"/>
              <a:t>KARARA ULAŞMAK İÇİN,</a:t>
            </a:r>
            <a:endParaRPr lang="tr-TR" b="1" dirty="0"/>
          </a:p>
          <a:p>
            <a:pPr lvl="0"/>
            <a:r>
              <a:rPr lang="tr-TR" dirty="0"/>
              <a:t>KONUYA DİKKAT ÇEKMEK İÇİN</a:t>
            </a:r>
            <a:endParaRPr lang="tr-TR" b="1" dirty="0"/>
          </a:p>
          <a:p>
            <a:endParaRPr lang="tr-TR" dirty="0"/>
          </a:p>
        </p:txBody>
      </p:sp>
      <p:sp>
        <p:nvSpPr>
          <p:cNvPr id="4" name="3 Başlık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2088232"/>
          </a:xfrm>
        </p:spPr>
        <p:txBody>
          <a:bodyPr>
            <a:normAutofit fontScale="90000"/>
          </a:bodyPr>
          <a:lstStyle/>
          <a:p>
            <a:r>
              <a:rPr lang="tr-TR" b="1" dirty="0" smtClean="0"/>
              <a:t>BİR İLETİŞİM BECERİSİ OLAN İYİ SORU SORMANIN ÖZELLİKLERİ</a:t>
            </a:r>
            <a:br>
              <a:rPr lang="tr-TR" b="1" dirty="0" smtClean="0"/>
            </a:br>
            <a:endParaRPr lang="tr-TR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780928"/>
            <a:ext cx="8229600" cy="3600400"/>
          </a:xfrm>
        </p:spPr>
        <p:txBody>
          <a:bodyPr>
            <a:normAutofit/>
          </a:bodyPr>
          <a:lstStyle/>
          <a:p>
            <a:pPr lvl="0"/>
            <a:r>
              <a:rPr lang="tr-TR" dirty="0" smtClean="0"/>
              <a:t>FAZLA </a:t>
            </a:r>
            <a:r>
              <a:rPr lang="tr-TR" dirty="0"/>
              <a:t>OLMAYACAK BİÇİMDE,</a:t>
            </a:r>
            <a:endParaRPr lang="tr-TR" b="1" dirty="0"/>
          </a:p>
          <a:p>
            <a:pPr lvl="0"/>
            <a:r>
              <a:rPr lang="tr-TR" dirty="0"/>
              <a:t>YARGILAYICI, HESAP SORUCU İZLENİM BIRAKTIĞI İÇİN ”NEDEN, NİÇİN, NİYE” SORU SÖZCÜKLERİNDEN KAÇINARAK ; BUNLARIN YERİNE “NE, NASIL” SÖZCÜKLERİNİ KULLANARAK,</a:t>
            </a:r>
            <a:endParaRPr lang="tr-TR" b="1" dirty="0"/>
          </a:p>
          <a:p>
            <a:pPr lvl="0"/>
            <a:r>
              <a:rPr lang="tr-TR" dirty="0"/>
              <a:t>KONUŞMAYI SÜRDÜRECEK AÇIK UÇLU SORULAR SORULMALIDIR.</a:t>
            </a:r>
            <a:endParaRPr lang="tr-TR" b="1" dirty="0"/>
          </a:p>
          <a:p>
            <a:endParaRPr lang="tr-TR" dirty="0"/>
          </a:p>
        </p:txBody>
      </p:sp>
      <p:sp>
        <p:nvSpPr>
          <p:cNvPr id="4" name="3 Başlık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2088232"/>
          </a:xfrm>
        </p:spPr>
        <p:txBody>
          <a:bodyPr>
            <a:normAutofit fontScale="90000"/>
          </a:bodyPr>
          <a:lstStyle/>
          <a:p>
            <a:r>
              <a:rPr lang="tr-TR" b="1" dirty="0" smtClean="0"/>
              <a:t/>
            </a:r>
            <a:br>
              <a:rPr lang="tr-TR" b="1" dirty="0" smtClean="0"/>
            </a:br>
            <a:r>
              <a:rPr lang="tr-TR" b="1" dirty="0" smtClean="0"/>
              <a:t/>
            </a:r>
            <a:br>
              <a:rPr lang="tr-TR" b="1" dirty="0" smtClean="0"/>
            </a:br>
            <a:r>
              <a:rPr lang="tr-TR" b="1" dirty="0" smtClean="0"/>
              <a:t/>
            </a:r>
            <a:br>
              <a:rPr lang="tr-TR" b="1" dirty="0" smtClean="0"/>
            </a:br>
            <a:r>
              <a:rPr lang="tr-TR" b="1" dirty="0" smtClean="0"/>
              <a:t/>
            </a:r>
            <a:br>
              <a:rPr lang="tr-TR" b="1" dirty="0" smtClean="0"/>
            </a:br>
            <a:r>
              <a:rPr lang="tr-TR" b="1" dirty="0" smtClean="0"/>
              <a:t/>
            </a:r>
            <a:br>
              <a:rPr lang="tr-TR" b="1" dirty="0" smtClean="0"/>
            </a:br>
            <a:r>
              <a:rPr lang="tr-TR" b="1" dirty="0" smtClean="0"/>
              <a:t/>
            </a:r>
            <a:br>
              <a:rPr lang="tr-TR" b="1" dirty="0" smtClean="0"/>
            </a:br>
            <a:r>
              <a:rPr lang="tr-TR" b="1" dirty="0" smtClean="0"/>
              <a:t/>
            </a:r>
            <a:br>
              <a:rPr lang="tr-TR" b="1" dirty="0" smtClean="0"/>
            </a:br>
            <a:r>
              <a:rPr lang="tr-TR" b="1" dirty="0" smtClean="0"/>
              <a:t/>
            </a:r>
            <a:br>
              <a:rPr lang="tr-TR" b="1" dirty="0" smtClean="0"/>
            </a:br>
            <a:r>
              <a:rPr lang="tr-TR" b="1" dirty="0" smtClean="0"/>
              <a:t/>
            </a:r>
            <a:br>
              <a:rPr lang="tr-TR" b="1" dirty="0" smtClean="0"/>
            </a:br>
            <a:r>
              <a:rPr lang="tr-TR" b="1" dirty="0" smtClean="0"/>
              <a:t/>
            </a:r>
            <a:br>
              <a:rPr lang="tr-TR" b="1" dirty="0" smtClean="0"/>
            </a:br>
            <a:r>
              <a:rPr lang="tr-TR" b="1" dirty="0" smtClean="0"/>
              <a:t/>
            </a:r>
            <a:br>
              <a:rPr lang="tr-TR" b="1" dirty="0" smtClean="0"/>
            </a:br>
            <a:r>
              <a:rPr lang="tr-TR" b="1" dirty="0" smtClean="0"/>
              <a:t/>
            </a:r>
            <a:br>
              <a:rPr lang="tr-TR" b="1" dirty="0" smtClean="0"/>
            </a:br>
            <a:r>
              <a:rPr lang="tr-TR" b="1" dirty="0" smtClean="0"/>
              <a:t/>
            </a:r>
            <a:br>
              <a:rPr lang="tr-TR" b="1" dirty="0" smtClean="0"/>
            </a:br>
            <a:r>
              <a:rPr lang="tr-TR" b="1" dirty="0" smtClean="0"/>
              <a:t/>
            </a:r>
            <a:br>
              <a:rPr lang="tr-TR" b="1" dirty="0" smtClean="0"/>
            </a:br>
            <a:r>
              <a:rPr lang="tr-TR" sz="4000" b="1" dirty="0" smtClean="0"/>
              <a:t>İLİŞKİYİ ZENGİNLEŞTİRMEYE YÖNELİK SORU NASIL SORULMALIDIR?</a:t>
            </a:r>
            <a:br>
              <a:rPr lang="tr-TR" sz="4000" b="1" dirty="0" smtClean="0"/>
            </a:br>
            <a:endParaRPr lang="tr-TR" sz="4000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442424"/>
          </a:xfrm>
        </p:spPr>
        <p:txBody>
          <a:bodyPr>
            <a:normAutofit/>
          </a:bodyPr>
          <a:lstStyle/>
          <a:p>
            <a:r>
              <a:rPr lang="tr-TR" sz="2800" b="1" dirty="0" smtClean="0"/>
              <a:t>KONUŞMAYI SÜRDÜRMEYE YÖNELİK AÇIK UÇLU SORULAR</a:t>
            </a:r>
            <a:br>
              <a:rPr lang="tr-TR" sz="2800" b="1" dirty="0" smtClean="0"/>
            </a:br>
            <a:endParaRPr lang="tr-TR" sz="28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4536504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tr-TR" dirty="0"/>
              <a:t>DAHA FAZLA BİLGİ ALMAYI SAĞLAR,</a:t>
            </a:r>
            <a:endParaRPr lang="tr-TR" b="1" dirty="0"/>
          </a:p>
          <a:p>
            <a:pPr lvl="0"/>
            <a:r>
              <a:rPr lang="tr-TR" dirty="0"/>
              <a:t>KONUŞANIN KEŞİF YAPMASINI SAĞLAR,</a:t>
            </a:r>
            <a:endParaRPr lang="tr-TR" b="1" dirty="0"/>
          </a:p>
          <a:p>
            <a:pPr lvl="0"/>
            <a:r>
              <a:rPr lang="tr-TR" dirty="0"/>
              <a:t>DİNLEYENİN DİKKATLİ DİNLEDİĞİNİ GÖSTERİR,</a:t>
            </a:r>
            <a:endParaRPr lang="tr-TR" b="1" dirty="0"/>
          </a:p>
          <a:p>
            <a:pPr lvl="0"/>
            <a:r>
              <a:rPr lang="tr-TR" dirty="0"/>
              <a:t>KONUŞANIN UZUN AÇIKLAMALAR YAPMASINI SAĞLAR.</a:t>
            </a:r>
            <a:endParaRPr lang="tr-TR" b="1" dirty="0"/>
          </a:p>
          <a:p>
            <a:endParaRPr lang="tr-TR" dirty="0" smtClean="0"/>
          </a:p>
          <a:p>
            <a:r>
              <a:rPr lang="tr-TR" b="1" dirty="0"/>
              <a:t>KAPALI UÇLU SORULAR</a:t>
            </a:r>
          </a:p>
          <a:p>
            <a:pPr lvl="0"/>
            <a:r>
              <a:rPr lang="tr-TR" dirty="0"/>
              <a:t>EVET YADA HAYIR GİBİ KISA CEVAPLANIR,</a:t>
            </a:r>
            <a:endParaRPr lang="tr-TR" b="1" dirty="0"/>
          </a:p>
          <a:p>
            <a:pPr lvl="0"/>
            <a:r>
              <a:rPr lang="tr-TR" dirty="0"/>
              <a:t>CEVAPLAYAN AZ DÜŞÜNÜR,</a:t>
            </a:r>
            <a:endParaRPr lang="tr-TR" b="1" dirty="0"/>
          </a:p>
          <a:p>
            <a:pPr lvl="0"/>
            <a:r>
              <a:rPr lang="tr-TR" dirty="0"/>
              <a:t>BELLİ GERÇEKLERİN ELDE EDİLMESİNDE YARARLIDIR,</a:t>
            </a:r>
            <a:endParaRPr lang="tr-TR" b="1" dirty="0"/>
          </a:p>
          <a:p>
            <a:pPr lvl="0"/>
            <a:r>
              <a:rPr lang="tr-TR" dirty="0"/>
              <a:t>İSTENİLEN ALANLA İLGİLİ KONUŞMAYI YÖNLENDİRİR,</a:t>
            </a:r>
            <a:endParaRPr lang="tr-TR" b="1" dirty="0"/>
          </a:p>
          <a:p>
            <a:pPr lvl="0"/>
            <a:r>
              <a:rPr lang="tr-TR" dirty="0"/>
              <a:t>OLUMLU İFADELERİ PEKİŞTİRMEK İÇİN KULLANILIR.</a:t>
            </a:r>
            <a:endParaRPr lang="tr-TR" b="1" dirty="0"/>
          </a:p>
          <a:p>
            <a:endParaRPr lang="tr-TR" dirty="0"/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514432"/>
          </a:xfrm>
        </p:spPr>
        <p:txBody>
          <a:bodyPr>
            <a:normAutofit/>
          </a:bodyPr>
          <a:lstStyle/>
          <a:p>
            <a:r>
              <a:rPr lang="tr-TR" sz="2800" b="1" dirty="0"/>
              <a:t>ETKİLİ BİR İLETİŞİM BECERİSİ:BEN DİLİ</a:t>
            </a:r>
            <a:br>
              <a:rPr lang="tr-TR" sz="2800" b="1" dirty="0"/>
            </a:br>
            <a:r>
              <a:rPr lang="tr-TR" sz="2800" b="1" dirty="0"/>
              <a:t>SEN DİLİ</a:t>
            </a:r>
            <a:br>
              <a:rPr lang="tr-TR" sz="2800" b="1" dirty="0"/>
            </a:br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789240"/>
          </a:xfrm>
        </p:spPr>
        <p:txBody>
          <a:bodyPr/>
          <a:lstStyle/>
          <a:p>
            <a:pPr lvl="0"/>
            <a:r>
              <a:rPr lang="tr-TR" dirty="0"/>
              <a:t>KİŞİYİ SUÇLAYICIDIR,</a:t>
            </a:r>
            <a:endParaRPr lang="tr-TR" b="1" dirty="0"/>
          </a:p>
          <a:p>
            <a:pPr lvl="0"/>
            <a:r>
              <a:rPr lang="tr-TR" dirty="0"/>
              <a:t>DAVRANIŞTAN ÇOK KİŞİLİĞE YÖNELİKTİR,</a:t>
            </a:r>
            <a:endParaRPr lang="tr-TR" b="1" dirty="0"/>
          </a:p>
          <a:p>
            <a:pPr lvl="0"/>
            <a:r>
              <a:rPr lang="tr-TR" dirty="0"/>
              <a:t>YENİDEN KONUŞMA İSTEĞİNİ ENGELLEYİCİDİR,</a:t>
            </a:r>
            <a:endParaRPr lang="tr-TR" b="1" dirty="0"/>
          </a:p>
          <a:p>
            <a:pPr lvl="0"/>
            <a:r>
              <a:rPr lang="tr-TR" dirty="0"/>
              <a:t>KİŞİ KENDİNİ SUÇLANMIŞ VE ANLAŞILMAMIŞ HİSSEDER,</a:t>
            </a:r>
            <a:endParaRPr lang="tr-TR" b="1" dirty="0"/>
          </a:p>
          <a:p>
            <a:pPr lvl="0"/>
            <a:r>
              <a:rPr lang="tr-TR" dirty="0"/>
              <a:t>NEYE KIZILDIĞININ ANLAŞILMAMASINA NEDEN OLUR,</a:t>
            </a:r>
            <a:endParaRPr lang="tr-TR" b="1" dirty="0"/>
          </a:p>
          <a:p>
            <a:pPr lvl="0"/>
            <a:r>
              <a:rPr lang="tr-TR" dirty="0"/>
              <a:t>KİŞİYİ GÜCENDİRİR, KIRAR,</a:t>
            </a:r>
            <a:endParaRPr lang="tr-TR" b="1" dirty="0"/>
          </a:p>
          <a:p>
            <a:r>
              <a:rPr lang="tr-TR" dirty="0"/>
              <a:t>KİŞİNİN DİRENMESİNE NEDEN </a:t>
            </a:r>
            <a:r>
              <a:rPr lang="tr-TR" dirty="0" smtClean="0"/>
              <a:t>OLUR</a:t>
            </a:r>
          </a:p>
          <a:p>
            <a:endParaRPr lang="tr-TR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Başlık"/>
          <p:cNvSpPr>
            <a:spLocks noGrp="1"/>
          </p:cNvSpPr>
          <p:nvPr>
            <p:ph idx="1"/>
          </p:nvPr>
        </p:nvSpPr>
        <p:spPr>
          <a:xfrm>
            <a:off x="457200" y="188913"/>
            <a:ext cx="8229600" cy="5937250"/>
          </a:xfrm>
        </p:spPr>
        <p:txBody>
          <a:bodyPr/>
          <a:lstStyle/>
          <a:p>
            <a:r>
              <a:rPr lang="tr-TR" b="1" dirty="0"/>
              <a:t>BEN </a:t>
            </a:r>
            <a:r>
              <a:rPr lang="tr-TR" b="1" dirty="0" smtClean="0"/>
              <a:t>DİLİ</a:t>
            </a:r>
          </a:p>
          <a:p>
            <a:pPr lvl="0"/>
            <a:r>
              <a:rPr lang="tr-TR" dirty="0"/>
              <a:t>ÖZELLİKLE OLUMSUZ DUYGULARIN YAŞANDIĞI DURUMLARDA,</a:t>
            </a:r>
            <a:endParaRPr lang="tr-TR" b="1" dirty="0"/>
          </a:p>
          <a:p>
            <a:pPr lvl="0"/>
            <a:r>
              <a:rPr lang="tr-TR" dirty="0"/>
              <a:t>OLUMSUZ DUYGULARIN YAŞANDIĞI KİŞİYE ÖNCE DAVRANIŞ YADA DURUM TANIMLANARAK,</a:t>
            </a:r>
            <a:endParaRPr lang="tr-TR" b="1" dirty="0"/>
          </a:p>
          <a:p>
            <a:pPr lvl="0"/>
            <a:r>
              <a:rPr lang="tr-TR" dirty="0"/>
              <a:t>BU DAVRANIŞ VEYA DURUMDAN NASIL ETKİLENDİĞİ BELİRTİLDİKTEN SONRA,</a:t>
            </a:r>
            <a:endParaRPr lang="tr-TR" b="1" dirty="0"/>
          </a:p>
          <a:p>
            <a:r>
              <a:rPr lang="tr-TR" dirty="0"/>
              <a:t>NE HİSSEDİLDİĞİNİN SÖYLENMESİNE DAYALIDIR</a:t>
            </a:r>
            <a:endParaRPr lang="tr-TR" b="1" dirty="0"/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/>
              <a:t>BEN DİLİNİN YARARLARI</a:t>
            </a:r>
            <a:br>
              <a:rPr lang="tr-TR" b="1" dirty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tr-TR" dirty="0"/>
              <a:t>SEN DİLİNDEKİ GİBİ KİŞİLER SAVUNMAYA GEÇMEZLER,</a:t>
            </a:r>
            <a:endParaRPr lang="tr-TR" b="1" dirty="0"/>
          </a:p>
          <a:p>
            <a:pPr lvl="0"/>
            <a:r>
              <a:rPr lang="tr-TR" dirty="0"/>
              <a:t>BİREY KARŞISINDAKİNİ SUÇLU HİSSETTİRMEZ,</a:t>
            </a:r>
            <a:endParaRPr lang="tr-TR" b="1" dirty="0"/>
          </a:p>
          <a:p>
            <a:pPr lvl="0"/>
            <a:r>
              <a:rPr lang="tr-TR" dirty="0"/>
              <a:t>DİLİ KULLANAN KİŞİNİN NEDEN O DUYGUYU YAŞADIĞI ANLAŞILDIĞI İÇİN İLETİŞİM SAĞLIKLI OLUR.</a:t>
            </a:r>
            <a:endParaRPr lang="tr-TR" b="1" dirty="0"/>
          </a:p>
          <a:p>
            <a:pPr lvl="0"/>
            <a:r>
              <a:rPr lang="tr-TR" dirty="0"/>
              <a:t>BEN MESAJI ALAN KİŞİ BAŞKALARINI DÜŞÜNMEYİDE  ÖĞRENİR.</a:t>
            </a:r>
            <a:endParaRPr lang="tr-TR" b="1" dirty="0"/>
          </a:p>
          <a:p>
            <a:pPr lvl="0"/>
            <a:r>
              <a:rPr lang="tr-TR" dirty="0"/>
              <a:t>YAKINLIĞI ARTIRICIDIR,</a:t>
            </a:r>
            <a:endParaRPr lang="tr-TR" b="1" dirty="0"/>
          </a:p>
          <a:p>
            <a:pPr lvl="0"/>
            <a:r>
              <a:rPr lang="tr-TR" dirty="0"/>
              <a:t>ANLAŞMAZLIKLARI AZALTIR,</a:t>
            </a:r>
            <a:endParaRPr lang="tr-TR" b="1" dirty="0"/>
          </a:p>
          <a:p>
            <a:pPr lvl="0"/>
            <a:r>
              <a:rPr lang="tr-TR" dirty="0"/>
              <a:t>KONUŞAN KİŞİYİ DUYGULARINI BİRİKTİRMEDİĞİ, ETKİLİ OLARAK DİLE GETİRDİĞİ İÇİN RAHATLATIR. </a:t>
            </a:r>
            <a:endParaRPr lang="tr-TR" b="1" dirty="0"/>
          </a:p>
          <a:p>
            <a:endParaRPr lang="tr-TR" dirty="0"/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152128"/>
          </a:xfrm>
        </p:spPr>
        <p:txBody>
          <a:bodyPr>
            <a:normAutofit fontScale="90000"/>
          </a:bodyPr>
          <a:lstStyle/>
          <a:p>
            <a:r>
              <a:rPr lang="tr-TR" sz="4000" b="1" dirty="0" smtClean="0"/>
              <a:t>İLETİŞİMİ </a:t>
            </a:r>
            <a:r>
              <a:rPr lang="tr-TR" sz="4000" b="1" dirty="0"/>
              <a:t>ENGELLEYEN TEPKİ TÜRLERİ</a:t>
            </a:r>
            <a:r>
              <a:rPr lang="tr-TR" b="1" dirty="0"/>
              <a:t/>
            </a:r>
            <a:br>
              <a:rPr lang="tr-TR" b="1" dirty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tr-TR" dirty="0"/>
              <a:t>GÜVEN OLUŞTURMA,</a:t>
            </a:r>
            <a:endParaRPr lang="tr-TR" b="1" dirty="0"/>
          </a:p>
          <a:p>
            <a:pPr lvl="0"/>
            <a:r>
              <a:rPr lang="tr-TR" dirty="0"/>
              <a:t>GÜVEN AZALTMA,</a:t>
            </a:r>
            <a:endParaRPr lang="tr-TR" b="1" dirty="0"/>
          </a:p>
          <a:p>
            <a:pPr lvl="0"/>
            <a:r>
              <a:rPr lang="tr-TR" dirty="0"/>
              <a:t>DİNLEME , (NEDEN DİNLERİZ)</a:t>
            </a:r>
            <a:endParaRPr lang="tr-TR" b="1" dirty="0"/>
          </a:p>
          <a:p>
            <a:r>
              <a:rPr lang="tr-TR" dirty="0"/>
              <a:t>İYİ BİR </a:t>
            </a:r>
            <a:r>
              <a:rPr lang="tr-TR" dirty="0" smtClean="0"/>
              <a:t>DİNLEYİCİ</a:t>
            </a:r>
          </a:p>
          <a:p>
            <a:endParaRPr lang="tr-TR" b="1" dirty="0" smtClean="0"/>
          </a:p>
          <a:p>
            <a:r>
              <a:rPr lang="tr-TR" b="1" dirty="0" smtClean="0"/>
              <a:t>İLETİŞİMDE </a:t>
            </a:r>
            <a:r>
              <a:rPr lang="tr-TR" b="1" dirty="0"/>
              <a:t>GÜVEN </a:t>
            </a:r>
            <a:r>
              <a:rPr lang="tr-TR" b="1" dirty="0" smtClean="0"/>
              <a:t>OLUŞTURMA</a:t>
            </a:r>
          </a:p>
          <a:p>
            <a:endParaRPr lang="tr-TR" b="1" dirty="0"/>
          </a:p>
          <a:p>
            <a:pPr lvl="0"/>
            <a:r>
              <a:rPr lang="tr-TR" dirty="0"/>
              <a:t>TEPKİSİZ DEĞİL,SESSİZCE DİKKATLE DİNLEME</a:t>
            </a:r>
            <a:endParaRPr lang="tr-TR" b="1" dirty="0"/>
          </a:p>
          <a:p>
            <a:pPr lvl="0"/>
            <a:r>
              <a:rPr lang="tr-TR" dirty="0"/>
              <a:t>KARŞIMIZDAKİNİN SÖYLEDİKLERİNİ ANLAYIP ANLAMADIĞINI SINAMAK</a:t>
            </a:r>
            <a:endParaRPr lang="tr-TR" b="1" dirty="0"/>
          </a:p>
          <a:p>
            <a:pPr lvl="0"/>
            <a:r>
              <a:rPr lang="tr-TR" dirty="0"/>
              <a:t>DAHA İYİ ANLAMAK İÇİN EK BİLGİ İSTEYEN UYGUN SORULAR SORMAK</a:t>
            </a:r>
            <a:endParaRPr lang="tr-TR" b="1" dirty="0"/>
          </a:p>
          <a:p>
            <a:pPr lvl="0"/>
            <a:r>
              <a:rPr lang="tr-TR" dirty="0"/>
              <a:t>DULGULARI DOĞRUDAN İFADE ETMEK GİBİ DAVRANIŞLARLA GERÇEKLEŞİR.</a:t>
            </a:r>
            <a:endParaRPr lang="tr-TR" b="1" dirty="0"/>
          </a:p>
          <a:p>
            <a:endParaRPr lang="tr-TR" dirty="0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/>
              <a:t>İLETİŞİMDE GÜVEN AZALTMAK</a:t>
            </a:r>
            <a:br>
              <a:rPr lang="tr-TR" b="1" dirty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/>
          </a:bodyPr>
          <a:lstStyle/>
          <a:p>
            <a:pPr lvl="0"/>
            <a:r>
              <a:rPr lang="tr-TR" dirty="0"/>
              <a:t>KONUYU HİÇBİR AÇIKLAMA YAPMADAN DEĞİŞTİRMEK</a:t>
            </a:r>
            <a:endParaRPr lang="tr-TR" b="1" dirty="0"/>
          </a:p>
          <a:p>
            <a:pPr lvl="0"/>
            <a:r>
              <a:rPr lang="tr-TR" dirty="0"/>
              <a:t>DEĞİŞTİRİLEMEYECEK TÜRDEN KONULARA ODAKLAŞMAK</a:t>
            </a:r>
            <a:endParaRPr lang="tr-TR" b="1" dirty="0"/>
          </a:p>
          <a:p>
            <a:pPr lvl="0"/>
            <a:r>
              <a:rPr lang="tr-TR" dirty="0"/>
              <a:t>GEREKSİZ VE YIKICI ELEŞTİRİLERDE BULUNMAK</a:t>
            </a:r>
            <a:endParaRPr lang="tr-TR" b="1" dirty="0"/>
          </a:p>
          <a:p>
            <a:pPr lvl="0"/>
            <a:r>
              <a:rPr lang="tr-TR" dirty="0"/>
              <a:t>ÖĞÜT VERMEK VE İKNA ETMEYE ÇALIŞMAK</a:t>
            </a:r>
            <a:endParaRPr lang="tr-TR" b="1" dirty="0"/>
          </a:p>
          <a:p>
            <a:r>
              <a:rPr lang="tr-TR" dirty="0"/>
              <a:t>ŞİDDETLE KARŞI </a:t>
            </a:r>
            <a:r>
              <a:rPr lang="tr-TR" dirty="0" smtClean="0"/>
              <a:t>ÇIKMAK</a:t>
            </a:r>
          </a:p>
          <a:p>
            <a:pPr lvl="0"/>
            <a:r>
              <a:rPr lang="tr-TR" dirty="0"/>
              <a:t>BELİRSİZ ŞEKİLDE HEMFİKİRMİŞ GİBİ GÖRÜNME</a:t>
            </a:r>
            <a:endParaRPr lang="tr-TR" b="1" dirty="0"/>
          </a:p>
          <a:p>
            <a:pPr lvl="0"/>
            <a:r>
              <a:rPr lang="tr-TR" dirty="0"/>
              <a:t>YORUM YAPMA</a:t>
            </a:r>
            <a:endParaRPr lang="tr-TR" b="1" dirty="0"/>
          </a:p>
          <a:p>
            <a:endParaRPr lang="tr-TR" dirty="0"/>
          </a:p>
        </p:txBody>
      </p:sp>
    </p:spTree>
  </p:cSld>
  <p:clrMapOvr>
    <a:masterClrMapping/>
  </p:clrMapOvr>
  <p:transition>
    <p:cover dir="l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 fontScale="77500" lnSpcReduction="20000"/>
          </a:bodyPr>
          <a:lstStyle/>
          <a:p>
            <a:r>
              <a:rPr lang="tr-TR" b="1" dirty="0"/>
              <a:t>NEDEN DİNLERİZ?</a:t>
            </a:r>
          </a:p>
          <a:p>
            <a:pPr lvl="0"/>
            <a:r>
              <a:rPr lang="tr-TR" dirty="0"/>
              <a:t>BİLGİ ALMAK İÇİN</a:t>
            </a:r>
            <a:endParaRPr lang="tr-TR" b="1" dirty="0"/>
          </a:p>
          <a:p>
            <a:pPr lvl="0"/>
            <a:r>
              <a:rPr lang="tr-TR" dirty="0"/>
              <a:t>ZEVK İÇİN</a:t>
            </a:r>
            <a:endParaRPr lang="tr-TR" b="1" dirty="0"/>
          </a:p>
          <a:p>
            <a:pPr lvl="0"/>
            <a:r>
              <a:rPr lang="tr-TR" dirty="0"/>
              <a:t>GERİ BİLDİRİM VERMEK İÇİN</a:t>
            </a:r>
            <a:endParaRPr lang="tr-TR" b="1" dirty="0"/>
          </a:p>
          <a:p>
            <a:pPr lvl="0"/>
            <a:r>
              <a:rPr lang="tr-TR" dirty="0"/>
              <a:t>ANLAMAK İÇİN</a:t>
            </a:r>
            <a:endParaRPr lang="tr-TR" b="1" dirty="0"/>
          </a:p>
          <a:p>
            <a:pPr lvl="0"/>
            <a:r>
              <a:rPr lang="tr-TR" dirty="0"/>
              <a:t>KİŞİSEL ÇIKAR İÇİN</a:t>
            </a:r>
            <a:endParaRPr lang="tr-TR" b="1" dirty="0"/>
          </a:p>
          <a:p>
            <a:pPr lvl="0"/>
            <a:r>
              <a:rPr lang="tr-TR" dirty="0"/>
              <a:t>GÜÇ ELDE ETMEK İÇİN</a:t>
            </a:r>
            <a:endParaRPr lang="tr-TR" b="1" dirty="0"/>
          </a:p>
          <a:p>
            <a:endParaRPr lang="tr-TR" b="1" dirty="0" smtClean="0"/>
          </a:p>
          <a:p>
            <a:r>
              <a:rPr lang="tr-TR" b="1" dirty="0" smtClean="0"/>
              <a:t>İYİ </a:t>
            </a:r>
            <a:r>
              <a:rPr lang="tr-TR" b="1" dirty="0"/>
              <a:t>BİR DİNLEYİCİNİN </a:t>
            </a:r>
            <a:r>
              <a:rPr lang="tr-TR" b="1" dirty="0" smtClean="0"/>
              <a:t>ÖZELLİKLERİ</a:t>
            </a:r>
          </a:p>
          <a:p>
            <a:pPr lvl="0"/>
            <a:r>
              <a:rPr lang="tr-TR" dirty="0"/>
              <a:t>SÖZ KESMEZ</a:t>
            </a:r>
            <a:endParaRPr lang="tr-TR" b="1" dirty="0"/>
          </a:p>
          <a:p>
            <a:pPr lvl="0"/>
            <a:r>
              <a:rPr lang="tr-TR" dirty="0"/>
              <a:t>YARGILAMAZ</a:t>
            </a:r>
            <a:endParaRPr lang="tr-TR" b="1" dirty="0"/>
          </a:p>
          <a:p>
            <a:pPr lvl="0"/>
            <a:r>
              <a:rPr lang="tr-TR" dirty="0"/>
              <a:t>KARŞILIK VERMEDEN ÖNCE DÜŞÜNÜR</a:t>
            </a:r>
            <a:endParaRPr lang="tr-TR" b="1" dirty="0"/>
          </a:p>
          <a:p>
            <a:pPr lvl="0"/>
            <a:r>
              <a:rPr lang="tr-TR" dirty="0"/>
              <a:t>YÜZÜ KONUŞANA DÖNÜKTÜR</a:t>
            </a:r>
            <a:endParaRPr lang="tr-TR" b="1" dirty="0"/>
          </a:p>
          <a:p>
            <a:pPr lvl="0"/>
            <a:r>
              <a:rPr lang="tr-TR" dirty="0"/>
              <a:t>KONUŞANI İŞİTEBİLECEĞİ UZAKLIKTA DURUR</a:t>
            </a:r>
            <a:endParaRPr lang="tr-TR" b="1" dirty="0"/>
          </a:p>
          <a:p>
            <a:pPr lvl="0"/>
            <a:r>
              <a:rPr lang="tr-TR" dirty="0"/>
              <a:t>SÖZEL ULMAYAN MESAJLARI GÖZLER</a:t>
            </a:r>
            <a:endParaRPr lang="tr-TR" b="1" dirty="0"/>
          </a:p>
          <a:p>
            <a:pPr lvl="0"/>
            <a:r>
              <a:rPr lang="tr-TR" dirty="0"/>
              <a:t>NE DENDİĞİNE ODAKLAŞIR</a:t>
            </a:r>
            <a:endParaRPr lang="tr-TR" b="1" dirty="0"/>
          </a:p>
          <a:p>
            <a:pPr lvl="0"/>
            <a:r>
              <a:rPr lang="tr-TR" dirty="0"/>
              <a:t>DİNLERKEN NE DİYECEĞİNİN PROVASINI YAPMAZ</a:t>
            </a:r>
            <a:endParaRPr lang="tr-TR" b="1" dirty="0"/>
          </a:p>
          <a:p>
            <a:pPr lvl="0"/>
            <a:r>
              <a:rPr lang="tr-TR" dirty="0"/>
              <a:t>SON SÖZÜ SÖYLEME ÇABASINA GİRMEZ.</a:t>
            </a:r>
            <a:endParaRPr lang="tr-TR" b="1" dirty="0"/>
          </a:p>
          <a:p>
            <a:endParaRPr lang="tr-TR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/>
              <a:t>İLETİŞİMİN 12 ENGELİ</a:t>
            </a:r>
            <a:br>
              <a:rPr lang="tr-TR" b="1" dirty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tr-TR" dirty="0"/>
              <a:t>EMİR VERMEK, YÖNLENDİRMEK</a:t>
            </a:r>
            <a:endParaRPr lang="tr-TR" b="1" dirty="0"/>
          </a:p>
          <a:p>
            <a:pPr lvl="0"/>
            <a:r>
              <a:rPr lang="tr-TR" dirty="0"/>
              <a:t>UYARMAK, GÖZDAĞI VERMEK</a:t>
            </a:r>
            <a:endParaRPr lang="tr-TR" b="1" dirty="0"/>
          </a:p>
          <a:p>
            <a:pPr lvl="0"/>
            <a:r>
              <a:rPr lang="tr-TR" dirty="0"/>
              <a:t>AHLAK DERSİ VERMEK</a:t>
            </a:r>
            <a:endParaRPr lang="tr-TR" b="1" dirty="0"/>
          </a:p>
          <a:p>
            <a:pPr lvl="0"/>
            <a:r>
              <a:rPr lang="tr-TR" dirty="0"/>
              <a:t>ÖĞÜT VERMEK, ÇÖZÜM YADA ÖNERİ GETİRMEK</a:t>
            </a:r>
            <a:endParaRPr lang="tr-TR" b="1" dirty="0"/>
          </a:p>
          <a:p>
            <a:pPr lvl="0"/>
            <a:r>
              <a:rPr lang="tr-TR" dirty="0"/>
              <a:t>ÖĞRETMEK, NUTUK ÇEKMEK, MANTIKLI DÜŞÜNCELER ÜRETMEK</a:t>
            </a:r>
            <a:endParaRPr lang="tr-TR" b="1" dirty="0"/>
          </a:p>
          <a:p>
            <a:pPr lvl="0"/>
            <a:r>
              <a:rPr lang="tr-TR" dirty="0"/>
              <a:t>KARŞIDAKİ  KİŞİYİ YARGILAMAK, DEĞERLENDİRMEK, BASTIRMAK</a:t>
            </a:r>
            <a:endParaRPr lang="tr-TR" b="1" dirty="0"/>
          </a:p>
          <a:p>
            <a:pPr lvl="0"/>
            <a:r>
              <a:rPr lang="tr-TR" dirty="0"/>
              <a:t>YARGILAMAK, ELEŞTİRMEK, SUÇLAMAK</a:t>
            </a:r>
            <a:endParaRPr lang="tr-TR" b="1" dirty="0"/>
          </a:p>
          <a:p>
            <a:pPr lvl="0"/>
            <a:r>
              <a:rPr lang="tr-TR" dirty="0"/>
              <a:t>AD TAKMAK, ALAY ETMEK</a:t>
            </a:r>
            <a:endParaRPr lang="tr-TR" b="1" dirty="0"/>
          </a:p>
          <a:p>
            <a:pPr lvl="0"/>
            <a:r>
              <a:rPr lang="tr-TR" dirty="0"/>
              <a:t>YORUMLAMAK, ANALİZ ETMEK</a:t>
            </a:r>
            <a:endParaRPr lang="tr-TR" b="1" dirty="0"/>
          </a:p>
          <a:p>
            <a:endParaRPr lang="tr-TR" dirty="0"/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41</TotalTime>
  <Words>708</Words>
  <Application>Microsoft Office PowerPoint</Application>
  <PresentationFormat>Ekran Gösterisi (4:3)</PresentationFormat>
  <Paragraphs>167</Paragraphs>
  <Slides>20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20</vt:i4>
      </vt:variant>
    </vt:vector>
  </HeadingPairs>
  <TitlesOfParts>
    <vt:vector size="24" baseType="lpstr">
      <vt:lpstr>Calibri</vt:lpstr>
      <vt:lpstr>Constantia</vt:lpstr>
      <vt:lpstr>Wingdings 2</vt:lpstr>
      <vt:lpstr>Akış</vt:lpstr>
      <vt:lpstr>                SINIFTA İLETİŞİM </vt:lpstr>
      <vt:lpstr> SAĞLIKLI  İLETİŞİMİN ÖZELLİKLERİ </vt:lpstr>
      <vt:lpstr>SESE DAYALI OLANLAR </vt:lpstr>
      <vt:lpstr>SES DIŞINDAKİLER</vt:lpstr>
      <vt:lpstr>KİŞİLERARASI İLETİŞİM </vt:lpstr>
      <vt:lpstr>   İLETİŞİMİ GELİŞTİREN İYİ            DİNLEMENİN ÖZELLİKLERİ </vt:lpstr>
      <vt:lpstr>FİZİKSEL DİNLEMENİN ÖZELLİKLERİ </vt:lpstr>
      <vt:lpstr>ETKİN DİNLEMENİN ÖZELLİKLERİ </vt:lpstr>
      <vt:lpstr>DİNLEYİCİ TÜRLERİ: </vt:lpstr>
      <vt:lpstr>  </vt:lpstr>
      <vt:lpstr>BİR İLETİŞİM BECERİSİ OLAN İYİ SORU SORMANIN ÖZELLİKLERİ </vt:lpstr>
      <vt:lpstr>              İLİŞKİYİ ZENGİNLEŞTİRMEYE YÖNELİK SORU NASIL SORULMALIDIR? </vt:lpstr>
      <vt:lpstr>KONUŞMAYI SÜRDÜRMEYE YÖNELİK AÇIK UÇLU SORULAR </vt:lpstr>
      <vt:lpstr>ETKİLİ BİR İLETİŞİM BECERİSİ:BEN DİLİ SEN DİLİ </vt:lpstr>
      <vt:lpstr>PowerPoint Sunusu</vt:lpstr>
      <vt:lpstr>BEN DİLİNİN YARARLARI </vt:lpstr>
      <vt:lpstr>İLETİŞİMİ ENGELLEYEN TEPKİ TÜRLERİ </vt:lpstr>
      <vt:lpstr>İLETİŞİMDE GÜVEN AZALTMAK </vt:lpstr>
      <vt:lpstr>PowerPoint Sunusu</vt:lpstr>
      <vt:lpstr>İLETİŞİMİN 12 ENGELİ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SINIFTA İLETİŞİM </dc:title>
  <dc:creator>as</dc:creator>
  <cp:lastModifiedBy>Etem</cp:lastModifiedBy>
  <cp:revision>7</cp:revision>
  <dcterms:created xsi:type="dcterms:W3CDTF">2016-05-05T18:06:01Z</dcterms:created>
  <dcterms:modified xsi:type="dcterms:W3CDTF">2018-10-13T05:11:01Z</dcterms:modified>
</cp:coreProperties>
</file>