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2" r:id="rId7"/>
    <p:sldId id="263" r:id="rId8"/>
    <p:sldId id="264" r:id="rId9"/>
    <p:sldId id="269" r:id="rId10"/>
    <p:sldId id="266" r:id="rId11"/>
    <p:sldId id="267" r:id="rId12"/>
    <p:sldId id="268" r:id="rId13"/>
    <p:sldId id="272" r:id="rId14"/>
    <p:sldId id="286" r:id="rId15"/>
    <p:sldId id="285" r:id="rId16"/>
    <p:sldId id="284" r:id="rId17"/>
    <p:sldId id="283" r:id="rId18"/>
    <p:sldId id="282" r:id="rId19"/>
    <p:sldId id="281" r:id="rId20"/>
    <p:sldId id="280" r:id="rId21"/>
    <p:sldId id="279" r:id="rId22"/>
    <p:sldId id="27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91" autoAdjust="0"/>
    <p:restoredTop sz="94660"/>
  </p:normalViewPr>
  <p:slideViewPr>
    <p:cSldViewPr snapToGrid="0">
      <p:cViewPr varScale="1">
        <p:scale>
          <a:sx n="65" d="100"/>
          <a:sy n="65" d="100"/>
        </p:scale>
        <p:origin x="84" y="4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tr-TR"/>
              <a:t>Asıl başlık stili için tıklayın</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A069CB8-F204-4D06-B913-C5A26A89888A}" type="datetimeFigureOut">
              <a:rPr lang="en-US" dirty="0"/>
              <a:t>10/13/2018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D30BB376-B19C-488D-ABEB-03C7E6E9E3E0}" type="datetimeFigureOut">
              <a:rPr lang="en-US" dirty="0"/>
              <a:t>10/13/2018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tr-TR"/>
              <a:t>Asıl başlık stili için tıklayın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486F077B-A50F-4D64-8574-E2D6A98A5553}" type="datetimeFigureOut">
              <a:rPr lang="en-US" dirty="0"/>
              <a:t>10/13/2018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tr-TR"/>
              <a:t>Asıl başlık stili için tıklayın</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7D9E2A62-1983-43A1-A163-D8AA46534C80}" type="datetimeFigureOut">
              <a:rPr lang="en-US" dirty="0"/>
              <a:t>10/13/2018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tr-TR"/>
              <a:t>Asıl başlık stili için tıklayın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097280" y="2582334"/>
            <a:ext cx="4937760" cy="337820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217920" y="2582334"/>
            <a:ext cx="4937760" cy="337820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898F3E3B-34E3-4345-B2A1-994B83598A9C}" type="datetimeFigureOut">
              <a:rPr lang="en-US" dirty="0"/>
              <a:t>10/13/2018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Date Placeholder 2"/>
          <p:cNvSpPr>
            <a:spLocks noGrp="1"/>
          </p:cNvSpPr>
          <p:nvPr>
            <p:ph type="dt" sz="half" idx="10"/>
          </p:nvPr>
        </p:nvSpPr>
        <p:spPr/>
        <p:txBody>
          <a:bodyPr/>
          <a:lstStyle/>
          <a:p>
            <a:fld id="{FD816C96-82A1-4D77-8ADA-627AC6FE3D65}" type="datetimeFigureOut">
              <a:rPr lang="en-US" dirty="0"/>
              <a:t>10/13/2018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102C1E-28F2-47E9-802D-339E64E2F920}" type="datetimeFigureOut">
              <a:rPr lang="en-US" dirty="0"/>
              <a:t>10/13/2018</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tr-TR"/>
              <a:t>Asıl başlık stili için tıklayın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4271A48-F18A-45B3-BC05-1E27DA3F88AF}" type="datetimeFigureOut">
              <a:rPr lang="en-US" dirty="0"/>
              <a:t>10/13/2018</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65B747F8-9654-4282-85D2-65F41AAE7A75}" type="datetimeFigureOut">
              <a:rPr lang="en-US" dirty="0"/>
              <a:t>10/13/2018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0B6E300-0A13-4A81-945A-7333C271A069}" type="datetimeFigureOut">
              <a:rPr lang="en-US" dirty="0"/>
              <a:t>10/13/2018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tr-TR"/>
              <a:t>Asıl başlık stili için tıklayın</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34671962-1EA4-46E7-BCB0-F36CE46D1A59}" type="datetimeFigureOut">
              <a:rPr lang="en-US" dirty="0"/>
              <a:t>10/13/2018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tr-TR"/>
              <a:t>Asıl başlık stili için tıklayın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DC5B261-8843-42D1-AAFC-05E20E2D9B97}" type="datetimeFigureOut">
              <a:rPr lang="en-US" dirty="0"/>
              <a:t>10/13/2018</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Alt Başlık 15"/>
          <p:cNvSpPr>
            <a:spLocks noGrp="1"/>
          </p:cNvSpPr>
          <p:nvPr>
            <p:ph type="subTitle" idx="1"/>
          </p:nvPr>
        </p:nvSpPr>
        <p:spPr>
          <a:xfrm>
            <a:off x="941025" y="1179444"/>
            <a:ext cx="10058400" cy="3286539"/>
          </a:xfrm>
        </p:spPr>
        <p:txBody>
          <a:bodyPr>
            <a:normAutofit/>
          </a:bodyPr>
          <a:lstStyle/>
          <a:p>
            <a:pPr marL="457200" indent="-457200">
              <a:buFont typeface="Wingdings" panose="05000000000000000000" pitchFamily="2" charset="2"/>
              <a:buChar char="§"/>
            </a:pPr>
            <a:r>
              <a:rPr lang="tr-TR" sz="3600" b="1" dirty="0">
                <a:solidFill>
                  <a:schemeClr val="accent2">
                    <a:lumMod val="75000"/>
                  </a:schemeClr>
                </a:solidFill>
                <a:latin typeface="Comic Sans MS" panose="030F0702030302020204" pitchFamily="66" charset="0"/>
              </a:rPr>
              <a:t>SINIF YÖNETİMİNDE SINIF DIŞI DEĞİŞKENLER</a:t>
            </a:r>
          </a:p>
          <a:p>
            <a:endParaRPr lang="tr-TR" sz="3600" b="1" dirty="0">
              <a:solidFill>
                <a:schemeClr val="accent2">
                  <a:lumMod val="75000"/>
                </a:schemeClr>
              </a:solidFill>
              <a:latin typeface="Comic Sans MS" panose="030F0702030302020204" pitchFamily="66" charset="0"/>
            </a:endParaRPr>
          </a:p>
          <a:p>
            <a:pPr marL="457200" indent="-457200">
              <a:buFont typeface="Wingdings" panose="05000000000000000000" pitchFamily="2" charset="2"/>
              <a:buChar char="§"/>
            </a:pPr>
            <a:r>
              <a:rPr lang="tr-TR" sz="3600" b="1" dirty="0">
                <a:solidFill>
                  <a:schemeClr val="accent2">
                    <a:lumMod val="75000"/>
                  </a:schemeClr>
                </a:solidFill>
                <a:latin typeface="Comic Sans MS" panose="030F0702030302020204" pitchFamily="66" charset="0"/>
              </a:rPr>
              <a:t>SINIFTA İLETİŞİM</a:t>
            </a:r>
          </a:p>
          <a:p>
            <a:pPr marL="457200" indent="-457200">
              <a:buFont typeface="Wingdings" panose="05000000000000000000" pitchFamily="2" charset="2"/>
              <a:buChar char="§"/>
            </a:pPr>
            <a:endParaRPr lang="tr-TR" sz="3600" b="1" dirty="0"/>
          </a:p>
        </p:txBody>
      </p:sp>
    </p:spTree>
    <p:extLst>
      <p:ext uri="{BB962C8B-B14F-4D97-AF65-F5344CB8AC3E}">
        <p14:creationId xmlns:p14="http://schemas.microsoft.com/office/powerpoint/2010/main" val="3406797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13183" y="344557"/>
            <a:ext cx="10800521" cy="1938498"/>
          </a:xfrm>
        </p:spPr>
        <p:txBody>
          <a:bodyPr>
            <a:normAutofit/>
          </a:bodyPr>
          <a:lstStyle/>
          <a:p>
            <a:pPr algn="ctr"/>
            <a:r>
              <a:rPr lang="tr-TR" sz="4400" dirty="0">
                <a:solidFill>
                  <a:schemeClr val="accent2">
                    <a:lumMod val="75000"/>
                  </a:schemeClr>
                </a:solidFill>
                <a:latin typeface="Comic Sans MS" panose="030F0702030302020204" pitchFamily="66" charset="0"/>
              </a:rPr>
              <a:t>SINIF YÖNETİMİNDE SINIF DIŞI DEĞİŞKENLER</a:t>
            </a:r>
            <a:r>
              <a:rPr lang="tr-TR" u="sng" dirty="0"/>
              <a:t/>
            </a:r>
            <a:br>
              <a:rPr lang="tr-TR" u="sng" dirty="0"/>
            </a:br>
            <a:endParaRPr lang="tr-TR" u="sng" dirty="0"/>
          </a:p>
        </p:txBody>
      </p:sp>
      <p:sp>
        <p:nvSpPr>
          <p:cNvPr id="3" name="İçerik Yer Tutucusu 2"/>
          <p:cNvSpPr>
            <a:spLocks noGrp="1"/>
          </p:cNvSpPr>
          <p:nvPr>
            <p:ph idx="1"/>
          </p:nvPr>
        </p:nvSpPr>
        <p:spPr>
          <a:xfrm>
            <a:off x="1113183" y="2004758"/>
            <a:ext cx="9713843" cy="3892457"/>
          </a:xfrm>
        </p:spPr>
        <p:txBody>
          <a:bodyPr>
            <a:normAutofit/>
          </a:bodyPr>
          <a:lstStyle/>
          <a:p>
            <a:pPr fontAlgn="base"/>
            <a:r>
              <a:rPr lang="tr-TR" dirty="0">
                <a:solidFill>
                  <a:schemeClr val="tx1"/>
                </a:solidFill>
                <a:latin typeface="Comic Sans MS" panose="030F0702030302020204" pitchFamily="66" charset="0"/>
              </a:rPr>
              <a:t>Eğitim uğraşının hedefi olan davranış, bireyin kişisel özellikleri ve çevre değişkenliklerinin etkileşimiyle oluşur. Bireyin bir davranışa “yapabilir” olarak hazır olması, o davranışın her zaman her yerde görülebileceği anlamına gelmez.</a:t>
            </a:r>
          </a:p>
          <a:p>
            <a:pPr fontAlgn="base"/>
            <a:r>
              <a:rPr lang="tr-TR" dirty="0">
                <a:solidFill>
                  <a:schemeClr val="tx1"/>
                </a:solidFill>
                <a:latin typeface="Comic Sans MS" panose="030F0702030302020204" pitchFamily="66" charset="0"/>
              </a:rPr>
              <a:t> Uygun davranış ancak uygun koşullarda gerçekleşir. Uygun çevre sağlamak koşuluyla, değiştirilemeyecek davranış olmadığı söylenebilir.</a:t>
            </a:r>
          </a:p>
          <a:p>
            <a:pPr fontAlgn="base"/>
            <a:r>
              <a:rPr lang="tr-TR" dirty="0">
                <a:solidFill>
                  <a:schemeClr val="tx1"/>
                </a:solidFill>
                <a:latin typeface="Comic Sans MS" panose="030F0702030302020204" pitchFamily="66" charset="0"/>
              </a:rPr>
              <a:t> İlgi, gereksinim, tutum, beklenti, isteklendirme kişiyi davranışa iten güçlerle ilgili kavramlardır. </a:t>
            </a:r>
          </a:p>
          <a:p>
            <a:pPr fontAlgn="base"/>
            <a:r>
              <a:rPr lang="tr-TR" dirty="0">
                <a:solidFill>
                  <a:schemeClr val="tx1"/>
                </a:solidFill>
                <a:latin typeface="Comic Sans MS" panose="030F0702030302020204" pitchFamily="66" charset="0"/>
              </a:rPr>
              <a:t>Bunlar bireyin çevresinden kaynaklanan, sorun olduklarında da çözümleri büyük ölçüde çevrede olan durumlardır. Çevre-davranış ilişkisinin bu yanı, öğretmenin çevreyi temel kaygı olarak alması gerektiğinin başka bir kanıtı olarak gözetilmelidir.</a:t>
            </a:r>
          </a:p>
          <a:p>
            <a:endParaRPr lang="tr-TR" dirty="0"/>
          </a:p>
        </p:txBody>
      </p:sp>
    </p:spTree>
    <p:extLst>
      <p:ext uri="{BB962C8B-B14F-4D97-AF65-F5344CB8AC3E}">
        <p14:creationId xmlns:p14="http://schemas.microsoft.com/office/powerpoint/2010/main" val="1927600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37037" y="1094986"/>
            <a:ext cx="5117990" cy="1197640"/>
          </a:xfrm>
        </p:spPr>
        <p:txBody>
          <a:bodyPr>
            <a:normAutofit fontScale="90000"/>
          </a:bodyPr>
          <a:lstStyle/>
          <a:p>
            <a:r>
              <a:rPr lang="tr-TR" sz="4900" dirty="0">
                <a:solidFill>
                  <a:srgbClr val="FF0000"/>
                </a:solidFill>
                <a:latin typeface="Comic Sans MS" panose="030F0702030302020204" pitchFamily="66" charset="0"/>
              </a:rPr>
              <a:t>1.Uzak Çevre</a:t>
            </a:r>
            <a:r>
              <a:rPr lang="tr-TR" dirty="0"/>
              <a:t/>
            </a:r>
            <a:br>
              <a:rPr lang="tr-TR" dirty="0"/>
            </a:br>
            <a:endParaRPr lang="tr-TR" dirty="0"/>
          </a:p>
        </p:txBody>
      </p:sp>
      <p:sp>
        <p:nvSpPr>
          <p:cNvPr id="3" name="İçerik Yer Tutucusu 2"/>
          <p:cNvSpPr>
            <a:spLocks noGrp="1"/>
          </p:cNvSpPr>
          <p:nvPr>
            <p:ph idx="1"/>
          </p:nvPr>
        </p:nvSpPr>
        <p:spPr>
          <a:xfrm>
            <a:off x="675861" y="2720378"/>
            <a:ext cx="10840277" cy="2500979"/>
          </a:xfrm>
        </p:spPr>
        <p:txBody>
          <a:bodyPr/>
          <a:lstStyle/>
          <a:p>
            <a:pPr fontAlgn="base"/>
            <a:r>
              <a:rPr lang="tr-TR" dirty="0">
                <a:solidFill>
                  <a:schemeClr val="tx1"/>
                </a:solidFill>
                <a:latin typeface="Comic Sans MS" panose="030F0702030302020204" pitchFamily="66" charset="0"/>
              </a:rPr>
              <a:t>  Çevre değişkenleri bir davranışın güdüleyicisi olabileceği gibi, engelleyicisi de olabilir. Bu iki yönlü etki, hem yakın, hem de uzak çevreden gelir. Burada yakın çevre, öğrencinin her gün içinde bulunduğu çevre olarak alınmıştır: Sınıf, okul, aile, boş zaman geçirme alanları. </a:t>
            </a:r>
          </a:p>
          <a:p>
            <a:pPr fontAlgn="base"/>
            <a:r>
              <a:rPr lang="tr-TR" dirty="0">
                <a:solidFill>
                  <a:schemeClr val="tx1"/>
                </a:solidFill>
                <a:latin typeface="Comic Sans MS" panose="030F0702030302020204" pitchFamily="66" charset="0"/>
              </a:rPr>
              <a:t>  Uzak çevre, onu zaman zaman etkileyen diğer öğelerden oluşur. Bunlar, kendi toplumunun yaşama biçimlerinden, çeşitli araçlarla edindiği, diğer ülkelerin insanlarının yaşama biçimlerine kadar uzanır.</a:t>
            </a:r>
          </a:p>
          <a:p>
            <a:endParaRPr lang="tr-TR" dirty="0"/>
          </a:p>
        </p:txBody>
      </p:sp>
    </p:spTree>
    <p:extLst>
      <p:ext uri="{BB962C8B-B14F-4D97-AF65-F5344CB8AC3E}">
        <p14:creationId xmlns:p14="http://schemas.microsoft.com/office/powerpoint/2010/main" val="4087177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31019" y="909456"/>
            <a:ext cx="5131242" cy="1450757"/>
          </a:xfrm>
        </p:spPr>
        <p:txBody>
          <a:bodyPr/>
          <a:lstStyle/>
          <a:p>
            <a:r>
              <a:rPr lang="tr-TR" sz="4400" dirty="0">
                <a:solidFill>
                  <a:srgbClr val="FF0000"/>
                </a:solidFill>
                <a:latin typeface="Comic Sans MS" panose="030F0702030302020204" pitchFamily="66" charset="0"/>
              </a:rPr>
              <a:t>2.Yakın Çevre</a:t>
            </a:r>
            <a:r>
              <a:rPr lang="tr-TR" dirty="0"/>
              <a:t/>
            </a:r>
            <a:br>
              <a:rPr lang="tr-TR" dirty="0"/>
            </a:br>
            <a:endParaRPr lang="tr-TR" dirty="0"/>
          </a:p>
        </p:txBody>
      </p:sp>
      <p:sp>
        <p:nvSpPr>
          <p:cNvPr id="3" name="İçerik Yer Tutucusu 2"/>
          <p:cNvSpPr>
            <a:spLocks noGrp="1"/>
          </p:cNvSpPr>
          <p:nvPr>
            <p:ph idx="1"/>
          </p:nvPr>
        </p:nvSpPr>
        <p:spPr>
          <a:xfrm>
            <a:off x="265046" y="2227692"/>
            <a:ext cx="11357112" cy="3762292"/>
          </a:xfrm>
        </p:spPr>
        <p:txBody>
          <a:bodyPr/>
          <a:lstStyle/>
          <a:p>
            <a:pPr marL="0" indent="0" fontAlgn="base">
              <a:buNone/>
            </a:pPr>
            <a:r>
              <a:rPr lang="tr-TR" dirty="0">
                <a:solidFill>
                  <a:schemeClr val="tx1"/>
                </a:solidFill>
                <a:latin typeface="Comic Sans MS" panose="030F0702030302020204" pitchFamily="66" charset="0"/>
              </a:rPr>
              <a:t>  Öğrenci ve okul çevresinin kültür yapısı sınıfı etkiler. Sokak kültürünün baskılan, suç işlemeye kadar iter. Bunların etkileri, öğrenciler aracılığıyla sınıf içine yansır. Öğretmenin sınıf yöneticisi olarak rolü, bu etkilerin olumlularından yararlanıp, olumsuzlarını önleyebilmektir.</a:t>
            </a:r>
          </a:p>
          <a:p>
            <a:pPr marL="0" indent="0" fontAlgn="base">
              <a:buNone/>
            </a:pPr>
            <a:r>
              <a:rPr lang="tr-TR" dirty="0">
                <a:solidFill>
                  <a:schemeClr val="tx1"/>
                </a:solidFill>
                <a:latin typeface="Comic Sans MS" panose="030F0702030302020204" pitchFamily="66" charset="0"/>
              </a:rPr>
              <a:t> Öğretmen, toplumu bir sınıf gibi kullanabilmelidir. Bu, öğrencinin yaşam alanını genişletir, yaşamını zenginleştirir, öğrendiklerini uygulama, pekiştirme olanağı verir. Bu yolla öğrenci, öğrendiklerinin yaşamını nasıl kolaylaştırdığını görür.</a:t>
            </a:r>
          </a:p>
          <a:p>
            <a:pPr marL="0" indent="0" fontAlgn="base">
              <a:buNone/>
            </a:pPr>
            <a:r>
              <a:rPr lang="tr-TR" dirty="0">
                <a:solidFill>
                  <a:schemeClr val="tx1"/>
                </a:solidFill>
                <a:latin typeface="Comic Sans MS" panose="030F0702030302020204" pitchFamily="66" charset="0"/>
              </a:rPr>
              <a:t>  Çevrenin bir sınıf gibi kullanılabilmesi için, önce öğretmen çevreyi tanımalı, kültürel geçmişini, bugününü, kaynaklarını, güçlü ve zayıf yönlerini, değişim ve değişime direnim güçlerini bilmelidir. Bu çabalar okulca da ele alınmalıdır. Okul, çevreye yapabileceği ve çevreden alabileceği katkıları bilmeli, planlamak ve eyleme geçmelidir.</a:t>
            </a:r>
          </a:p>
          <a:p>
            <a:pPr marL="0" indent="0" fontAlgn="base">
              <a:buNone/>
            </a:pPr>
            <a:endParaRPr lang="tr-TR"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828418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24070" y="2336065"/>
            <a:ext cx="11211340" cy="3309362"/>
          </a:xfrm>
        </p:spPr>
        <p:txBody>
          <a:bodyPr/>
          <a:lstStyle/>
          <a:p>
            <a:r>
              <a:rPr lang="tr-TR" dirty="0">
                <a:solidFill>
                  <a:schemeClr val="tx1"/>
                </a:solidFill>
                <a:latin typeface="Comic Sans MS" panose="030F0702030302020204" pitchFamily="66" charset="0"/>
              </a:rPr>
              <a:t>  Öğrenci davranışlarının kazanılmasında en etkili ortamlardan biri de arkadaş gruplarıdır. Öğrencinin yakın çevresi içindeki bu gruplara girişi ve gruptakilerin davranışı etkilenmeye çalışılarak, öğrencilerin istenen davranışları kazanıp göstermelerine yardıma olunabilir. Öğrencinin, okuldan ayrıldıktan sonra eve gidene kadar, nerelerde, kimlerle neler yaptığı bilinmeye çalışılmalıdır. </a:t>
            </a:r>
          </a:p>
          <a:p>
            <a:r>
              <a:rPr lang="tr-TR" dirty="0">
                <a:solidFill>
                  <a:schemeClr val="tx1"/>
                </a:solidFill>
                <a:latin typeface="Comic Sans MS" panose="030F0702030302020204" pitchFamily="66" charset="0"/>
              </a:rPr>
              <a:t>  Bu konuda öğretmen, okul, aile işbirliği yapmalıdır. Arkadaş grupları, bunların etkinlik türleri, davranış biçimleri bilinmeli, çocuk, istenen davranışları gösteren gruplara yöneltilmeli, gerektiğinde bu ilgi ve ilişki grupları ailelerin de yardımıyla okulca oluşturulmalı, onlara olanak sağlanmalıdır.</a:t>
            </a:r>
          </a:p>
          <a:p>
            <a:endParaRPr lang="tr-TR" dirty="0"/>
          </a:p>
        </p:txBody>
      </p:sp>
    </p:spTree>
    <p:extLst>
      <p:ext uri="{BB962C8B-B14F-4D97-AF65-F5344CB8AC3E}">
        <p14:creationId xmlns:p14="http://schemas.microsoft.com/office/powerpoint/2010/main" val="2525107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57523" y="1031081"/>
            <a:ext cx="4587903" cy="1450757"/>
          </a:xfrm>
        </p:spPr>
        <p:txBody>
          <a:bodyPr/>
          <a:lstStyle/>
          <a:p>
            <a:r>
              <a:rPr lang="tr-TR" sz="4400" dirty="0">
                <a:solidFill>
                  <a:srgbClr val="FF0000"/>
                </a:solidFill>
                <a:latin typeface="Comic Sans MS" panose="030F0702030302020204" pitchFamily="66" charset="0"/>
              </a:rPr>
              <a:t>3.Aile</a:t>
            </a:r>
            <a:r>
              <a:rPr lang="tr-TR" dirty="0"/>
              <a:t/>
            </a:r>
            <a:br>
              <a:rPr lang="tr-TR" dirty="0"/>
            </a:br>
            <a:endParaRPr lang="tr-TR" dirty="0"/>
          </a:p>
        </p:txBody>
      </p:sp>
      <p:sp>
        <p:nvSpPr>
          <p:cNvPr id="3" name="İçerik Yer Tutucusu 2"/>
          <p:cNvSpPr>
            <a:spLocks noGrp="1"/>
          </p:cNvSpPr>
          <p:nvPr>
            <p:ph idx="1"/>
          </p:nvPr>
        </p:nvSpPr>
        <p:spPr>
          <a:xfrm>
            <a:off x="516834" y="2366250"/>
            <a:ext cx="11184835" cy="3190092"/>
          </a:xfrm>
        </p:spPr>
        <p:txBody>
          <a:bodyPr/>
          <a:lstStyle/>
          <a:p>
            <a:r>
              <a:rPr lang="tr-TR" dirty="0">
                <a:solidFill>
                  <a:schemeClr val="tx1"/>
                </a:solidFill>
                <a:latin typeface="Comic Sans MS" panose="030F0702030302020204" pitchFamily="66" charset="0"/>
              </a:rPr>
              <a:t>  Eğitim ailede başlar. Kişilik yapısının temel davranışları büyük ölçüde ailede elde edilir. Bunların sonradan değiştirilmesi çok güç olur. Tembel-çalışkan, doğrucu- yalana, pısırık-girişken, bencil-</a:t>
            </a:r>
            <a:r>
              <a:rPr lang="tr-TR" dirty="0" err="1">
                <a:solidFill>
                  <a:schemeClr val="tx1"/>
                </a:solidFill>
                <a:latin typeface="Comic Sans MS" panose="030F0702030302020204" pitchFamily="66" charset="0"/>
              </a:rPr>
              <a:t>diğercil</a:t>
            </a:r>
            <a:r>
              <a:rPr lang="tr-TR" dirty="0">
                <a:solidFill>
                  <a:schemeClr val="tx1"/>
                </a:solidFill>
                <a:latin typeface="Comic Sans MS" panose="030F0702030302020204" pitchFamily="66" charset="0"/>
              </a:rPr>
              <a:t> benzeri ikilemlerin kazanılması ailede başlar, gelişir, çoğu zaman da pekişir. Okulun bunları değiştirebilmesi güçtür, uygun çözüm, önceden aileyi etkilemektedir.</a:t>
            </a:r>
          </a:p>
          <a:p>
            <a:r>
              <a:rPr lang="tr-TR" dirty="0">
                <a:solidFill>
                  <a:schemeClr val="tx1"/>
                </a:solidFill>
                <a:latin typeface="Comic Sans MS" panose="030F0702030302020204" pitchFamily="66" charset="0"/>
              </a:rPr>
              <a:t/>
            </a:r>
            <a:br>
              <a:rPr lang="tr-TR" dirty="0">
                <a:solidFill>
                  <a:schemeClr val="tx1"/>
                </a:solidFill>
                <a:latin typeface="Comic Sans MS" panose="030F0702030302020204" pitchFamily="66" charset="0"/>
              </a:rPr>
            </a:br>
            <a:r>
              <a:rPr lang="tr-TR" dirty="0">
                <a:solidFill>
                  <a:schemeClr val="tx1"/>
                </a:solidFill>
                <a:latin typeface="Comic Sans MS" panose="030F0702030302020204" pitchFamily="66" charset="0"/>
              </a:rPr>
              <a:t>  Ailedeki birey sayısı, öğrenci davranışının etkenlerinden biridir. Kalabalık aileler çocuklarıyla ilgilenmeye daha az zaman ayırabilirler. Bunlar üzerinde ailenin etkisini azalır. Az çocuklu ailelerin çocukları bencil ve şımartılmış olabilir. Çocuk sayısının çokluğu, ailenin artan görevlerini yerine yeterince getirmesini güçleştireceği için, sınıfı da olumsuz etkileyecektir.</a:t>
            </a:r>
          </a:p>
          <a:p>
            <a:endParaRPr lang="tr-TR" dirty="0"/>
          </a:p>
        </p:txBody>
      </p:sp>
    </p:spTree>
    <p:extLst>
      <p:ext uri="{BB962C8B-B14F-4D97-AF65-F5344CB8AC3E}">
        <p14:creationId xmlns:p14="http://schemas.microsoft.com/office/powerpoint/2010/main" val="391818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44557" y="2203543"/>
            <a:ext cx="11145078" cy="4023360"/>
          </a:xfrm>
        </p:spPr>
        <p:txBody>
          <a:bodyPr>
            <a:normAutofit/>
          </a:bodyPr>
          <a:lstStyle/>
          <a:p>
            <a:r>
              <a:rPr lang="tr-TR" dirty="0">
                <a:solidFill>
                  <a:schemeClr val="tx1"/>
                </a:solidFill>
                <a:latin typeface="Comic Sans MS" panose="030F0702030302020204" pitchFamily="66" charset="0"/>
              </a:rPr>
              <a:t>  Gelir durumu, ailenin diğer yönlerini de etkileyen bir değişkendir. Öğrenci gereksinimlerini karşılayabilme ve bundan kaynaklanan davranış değişikliklerini belirleyebilme, gelire bağımlıdır. Sağlıklı bir gelişim için aile, çocuğun özsaygısını, güvenini geliştirmeye çalışmalıdır. Oysa, anne babanın mükemmeliyetçi, sabırsız, yüksek yeterlikte olması buna pek izin vermez. Çocuk bu özellikler altında ezilerek </a:t>
            </a:r>
            <a:r>
              <a:rPr lang="tr-TR" dirty="0" err="1">
                <a:solidFill>
                  <a:schemeClr val="tx1"/>
                </a:solidFill>
                <a:latin typeface="Comic Sans MS" panose="030F0702030302020204" pitchFamily="66" charset="0"/>
              </a:rPr>
              <a:t>umutsuzlaşabilir</a:t>
            </a:r>
            <a:r>
              <a:rPr lang="tr-TR" dirty="0">
                <a:solidFill>
                  <a:schemeClr val="tx1"/>
                </a:solidFill>
                <a:latin typeface="Comic Sans MS" panose="030F0702030302020204" pitchFamily="66" charset="0"/>
              </a:rPr>
              <a:t>.</a:t>
            </a:r>
          </a:p>
          <a:p>
            <a:r>
              <a:rPr lang="tr-TR" dirty="0">
                <a:solidFill>
                  <a:schemeClr val="tx1"/>
                </a:solidFill>
                <a:latin typeface="Comic Sans MS" panose="030F0702030302020204" pitchFamily="66" charset="0"/>
              </a:rPr>
              <a:t>  Aileyle ilgili olarak öğretmenin yapması gerekenlerden ilki, ailenin tanınması, bunun aracı da öğretmen-veli iletişimidir. Bu iletişim yüz yüze olabileceği gibi, yazı ve telefonla da olabilir. Öğretmen, öğrencinin defterine yazdığı veya velisine iletmesi için öğrenciye verdiği notlar aracılığı ile iletişim sağlayabilir. Ailelere haftalık, aylık okul-sınıf haberleri bülteni gönderilebilir. Öğrenciler aracılığıyla sözlü iletişimin, yanlış anlamalara neden olabileceği için kullanılmaması yerinde olur.</a:t>
            </a:r>
          </a:p>
        </p:txBody>
      </p:sp>
    </p:spTree>
    <p:extLst>
      <p:ext uri="{BB962C8B-B14F-4D97-AF65-F5344CB8AC3E}">
        <p14:creationId xmlns:p14="http://schemas.microsoft.com/office/powerpoint/2010/main" val="1484413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37323" y="2574603"/>
            <a:ext cx="11463129" cy="2249188"/>
          </a:xfrm>
        </p:spPr>
        <p:txBody>
          <a:bodyPr/>
          <a:lstStyle/>
          <a:p>
            <a:r>
              <a:rPr lang="tr-TR" dirty="0">
                <a:solidFill>
                  <a:schemeClr val="tx1"/>
                </a:solidFill>
                <a:latin typeface="Comic Sans MS" panose="030F0702030302020204" pitchFamily="66" charset="0"/>
              </a:rPr>
              <a:t>  Okul-aile ilişkisinin iyi planlandığı bazı ülkelerde, okullar aileye bir ana-baba takvimi gönderirler. Bu takvim, aileden beklenilenin her gün çocuğuyla on dakika ilgilenmesi olduğunu anlatan bir mektupla başlar, her ayın her günü nelerin yapılmasının beklendiğini anlatan, yapılacak çalışmaları gösteren sayfalarla sürer. Aile bireyleri, çocuğun gününün en çok kısmını geçirdiği mekândakiler olarak, eğitsel görevlerini yapmalıdır. Öğrenmede ne aile okulun, ne de okul ailenin yerini tutabilir. </a:t>
            </a:r>
          </a:p>
        </p:txBody>
      </p:sp>
    </p:spTree>
    <p:extLst>
      <p:ext uri="{BB962C8B-B14F-4D97-AF65-F5344CB8AC3E}">
        <p14:creationId xmlns:p14="http://schemas.microsoft.com/office/powerpoint/2010/main" val="3479725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70776" y="1031081"/>
            <a:ext cx="4958963" cy="1450757"/>
          </a:xfrm>
        </p:spPr>
        <p:txBody>
          <a:bodyPr/>
          <a:lstStyle/>
          <a:p>
            <a:r>
              <a:rPr lang="tr-TR" sz="4400" dirty="0">
                <a:solidFill>
                  <a:srgbClr val="FF0000"/>
                </a:solidFill>
                <a:latin typeface="Comic Sans MS" panose="030F0702030302020204" pitchFamily="66" charset="0"/>
              </a:rPr>
              <a:t>4.Okul</a:t>
            </a:r>
            <a:r>
              <a:rPr lang="tr-TR" dirty="0"/>
              <a:t/>
            </a:r>
            <a:br>
              <a:rPr lang="tr-TR" dirty="0"/>
            </a:br>
            <a:endParaRPr lang="tr-TR" dirty="0"/>
          </a:p>
        </p:txBody>
      </p:sp>
      <p:sp>
        <p:nvSpPr>
          <p:cNvPr id="3" name="İçerik Yer Tutucusu 2"/>
          <p:cNvSpPr>
            <a:spLocks noGrp="1"/>
          </p:cNvSpPr>
          <p:nvPr>
            <p:ph idx="1"/>
          </p:nvPr>
        </p:nvSpPr>
        <p:spPr>
          <a:xfrm>
            <a:off x="251792" y="2481838"/>
            <a:ext cx="11555895" cy="2567240"/>
          </a:xfrm>
        </p:spPr>
        <p:txBody>
          <a:bodyPr/>
          <a:lstStyle/>
          <a:p>
            <a:r>
              <a:rPr lang="tr-TR" dirty="0">
                <a:solidFill>
                  <a:schemeClr val="tx1"/>
                </a:solidFill>
                <a:latin typeface="Comic Sans MS" panose="030F0702030302020204" pitchFamily="66" charset="0"/>
              </a:rPr>
              <a:t>  Sınıfın en yakın dış çevresi, üst sistemi olan okulun, her özelliği ve durumu, sınıf içini etkiler. Okulun </a:t>
            </a:r>
            <a:r>
              <a:rPr lang="tr-TR" dirty="0" err="1">
                <a:solidFill>
                  <a:schemeClr val="tx1"/>
                </a:solidFill>
                <a:latin typeface="Comic Sans MS" panose="030F0702030302020204" pitchFamily="66" charset="0"/>
              </a:rPr>
              <a:t>sosyo</a:t>
            </a:r>
            <a:r>
              <a:rPr lang="tr-TR" dirty="0">
                <a:solidFill>
                  <a:schemeClr val="tx1"/>
                </a:solidFill>
                <a:latin typeface="Comic Sans MS" panose="030F0702030302020204" pitchFamily="66" charset="0"/>
              </a:rPr>
              <a:t>-ekonomik durumu, öğrenci sayısı, öğretmenin sınıfta kalış süresi ile öğrenci başarısı arasında ilişki bulunmuştur. Çevrenin estetiği de öğrencilerin tutum ve davranışlarını etkilemektedir.</a:t>
            </a:r>
          </a:p>
          <a:p>
            <a:r>
              <a:rPr lang="tr-TR" dirty="0">
                <a:solidFill>
                  <a:schemeClr val="tx1"/>
                </a:solidFill>
                <a:latin typeface="Comic Sans MS" panose="030F0702030302020204" pitchFamily="66" charset="0"/>
              </a:rPr>
              <a:t> </a:t>
            </a:r>
          </a:p>
          <a:p>
            <a:r>
              <a:rPr lang="tr-TR" dirty="0">
                <a:solidFill>
                  <a:schemeClr val="tx1"/>
                </a:solidFill>
                <a:latin typeface="Comic Sans MS" panose="030F0702030302020204" pitchFamily="66" charset="0"/>
              </a:rPr>
              <a:t>  Okulun fiziksel yapısı, görünüş, kullanış, sağlık koşullarına uygun oluş açılarından uygun ve çekici olmalıdır. Temiz, bakımlı iyi donanımlı okullar, yalnız morali değil, davranışı da etkiler.</a:t>
            </a:r>
          </a:p>
          <a:p>
            <a:endParaRPr lang="tr-TR" dirty="0"/>
          </a:p>
        </p:txBody>
      </p:sp>
    </p:spTree>
    <p:extLst>
      <p:ext uri="{BB962C8B-B14F-4D97-AF65-F5344CB8AC3E}">
        <p14:creationId xmlns:p14="http://schemas.microsoft.com/office/powerpoint/2010/main" val="1961286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69845" y="2124030"/>
            <a:ext cx="11237842" cy="3733431"/>
          </a:xfrm>
        </p:spPr>
        <p:txBody>
          <a:bodyPr/>
          <a:lstStyle/>
          <a:p>
            <a:r>
              <a:rPr lang="tr-TR" dirty="0">
                <a:solidFill>
                  <a:schemeClr val="tx1"/>
                </a:solidFill>
                <a:latin typeface="Comic Sans MS" panose="030F0702030302020204" pitchFamily="66" charset="0"/>
              </a:rPr>
              <a:t>  Okuldaki öğrenci sayısının çoğalması, sorunların da artması anlamına gelebilir. Öğrenci sayısı dört yüzün altında olan okullarda basan, daha çok olan okullardan yüksek, okul büyüklüğü ile öğrenci başarısı ilişkisi ters ve çizgisel bulunmuştur. Öğrenci sayısının artması ile disiplin sorunlarında da artış görülebilmektedir. Böyle okullarda yöneticinin eğitim liderliği davranışı da güçleşmektedir.</a:t>
            </a:r>
          </a:p>
          <a:p>
            <a:endParaRPr lang="tr-TR" dirty="0">
              <a:solidFill>
                <a:schemeClr val="tx1"/>
              </a:solidFill>
              <a:latin typeface="Comic Sans MS" panose="030F0702030302020204" pitchFamily="66" charset="0"/>
            </a:endParaRPr>
          </a:p>
          <a:p>
            <a:r>
              <a:rPr lang="tr-TR" dirty="0">
                <a:solidFill>
                  <a:schemeClr val="tx1"/>
                </a:solidFill>
                <a:latin typeface="Comic Sans MS" panose="030F0702030302020204" pitchFamily="66" charset="0"/>
              </a:rPr>
              <a:t>  Kalabalık okullarda öğretim daha çok öğretmen merkezli, geleneksel, öğrencileri kritik düşünmeye götürücü yazma ve diğer etkinlik düzeyleri düşük bulunmuştur. Küçük okullarda öğrenci ve öğretmenin birbirini tanıması, dikkat çekmesi kolay, öğrenci katılımı ve öğretmenin öğrencilere yardımı fazla, etkileşim güçlü olabilir.</a:t>
            </a:r>
          </a:p>
          <a:p>
            <a:endParaRPr lang="tr-TR" dirty="0"/>
          </a:p>
        </p:txBody>
      </p:sp>
    </p:spTree>
    <p:extLst>
      <p:ext uri="{BB962C8B-B14F-4D97-AF65-F5344CB8AC3E}">
        <p14:creationId xmlns:p14="http://schemas.microsoft.com/office/powerpoint/2010/main" val="2703838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57809" y="2230047"/>
            <a:ext cx="11343861" cy="3110579"/>
          </a:xfrm>
        </p:spPr>
        <p:txBody>
          <a:bodyPr/>
          <a:lstStyle/>
          <a:p>
            <a:r>
              <a:rPr lang="tr-TR" dirty="0">
                <a:solidFill>
                  <a:schemeClr val="tx1"/>
                </a:solidFill>
                <a:latin typeface="Comic Sans MS" panose="030F0702030302020204" pitchFamily="66" charset="0"/>
              </a:rPr>
              <a:t>  Olanakların var olması yetmez, kullanıma sunulmuş, kullanımları özendirilmiş, kolaylaştırılmış olmalıdır. Kırılır, eskir, yıpranır kaygılarıyla olanakların kullanımı engellenmemelidir. Elbette özenli ve uygun kullanım öğretilip sağlanmalı, ama her olanağın insan kullanımı için olduğu unutulmamalıdır. Okulun yönetim yapısı ve yöneticilerin özellikleri, eğitimin önemli bir değişkenidir. Etkili öğretim, yönetsel desteğe bağlıdır.</a:t>
            </a:r>
          </a:p>
          <a:p>
            <a:r>
              <a:rPr lang="tr-TR" dirty="0">
                <a:solidFill>
                  <a:schemeClr val="tx1"/>
                </a:solidFill>
                <a:latin typeface="Comic Sans MS" panose="030F0702030302020204" pitchFamily="66" charset="0"/>
              </a:rPr>
              <a:t> Bu destek ve örgütün kalitesi, öğretmen davranışını etkilemektedir. Yönetimin demokratik olması, öğretmen ve öğrencilerin okulla ilgili kararlara katılımının sağlanması, hem öğretmen moralini, hem de öğrenci başarısını etkilemektedir.</a:t>
            </a:r>
          </a:p>
        </p:txBody>
      </p:sp>
    </p:spTree>
    <p:extLst>
      <p:ext uri="{BB962C8B-B14F-4D97-AF65-F5344CB8AC3E}">
        <p14:creationId xmlns:p14="http://schemas.microsoft.com/office/powerpoint/2010/main" val="2582950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78296" y="2637183"/>
            <a:ext cx="11489634" cy="2650435"/>
          </a:xfrm>
        </p:spPr>
        <p:txBody>
          <a:bodyPr/>
          <a:lstStyle/>
          <a:p>
            <a:r>
              <a:rPr lang="tr-TR" dirty="0">
                <a:solidFill>
                  <a:schemeClr val="tx1"/>
                </a:solidFill>
                <a:latin typeface="Comic Sans MS" panose="030F0702030302020204" pitchFamily="66" charset="0"/>
              </a:rPr>
              <a:t>  Öğretmenler, okul değişkeninin önemli bir öğesidir, ideal bir okulda öğretmen, öğrenme çevresinin yöneticisidir. Yeni teknolojik araçlar, uzmanlar, aileler, öğretmenin öğrencilerle ilgilenmesine, okul boyutunda görev üstlenmesine daha çok zaman bırakacaktır. </a:t>
            </a:r>
          </a:p>
          <a:p>
            <a:r>
              <a:rPr lang="tr-TR" dirty="0">
                <a:solidFill>
                  <a:schemeClr val="tx1"/>
                </a:solidFill>
                <a:latin typeface="Comic Sans MS" panose="030F0702030302020204" pitchFamily="66" charset="0"/>
              </a:rPr>
              <a:t>Gelecekte öğrenme etkinlikleri sınıf dışına taşacak, okulda daha çok zaman geçiren, kendini işine adamış öğretmenlere daha çok gereksinim duyulacaktır. Öğretmenler okulla ilgili eğitsel öğelerin hepsini bilmeli, bunlardan yararlanmaya, gerektiğinde amaçlar yönünde değiştirmeye çalışmalıdır.</a:t>
            </a:r>
          </a:p>
          <a:p>
            <a:endParaRPr lang="tr-TR" dirty="0"/>
          </a:p>
        </p:txBody>
      </p:sp>
    </p:spTree>
    <p:extLst>
      <p:ext uri="{BB962C8B-B14F-4D97-AF65-F5344CB8AC3E}">
        <p14:creationId xmlns:p14="http://schemas.microsoft.com/office/powerpoint/2010/main" val="2594622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4400" dirty="0">
                <a:solidFill>
                  <a:schemeClr val="accent2">
                    <a:lumMod val="75000"/>
                  </a:schemeClr>
                </a:solidFill>
                <a:latin typeface="Comic Sans MS" panose="030F0702030302020204" pitchFamily="66" charset="0"/>
              </a:rPr>
              <a:t>SINIFTA İLETİŞİM</a:t>
            </a:r>
          </a:p>
        </p:txBody>
      </p:sp>
      <p:sp>
        <p:nvSpPr>
          <p:cNvPr id="3" name="İçerik Yer Tutucusu 2"/>
          <p:cNvSpPr>
            <a:spLocks noGrp="1"/>
          </p:cNvSpPr>
          <p:nvPr>
            <p:ph idx="1"/>
          </p:nvPr>
        </p:nvSpPr>
        <p:spPr>
          <a:xfrm>
            <a:off x="185532" y="2985420"/>
            <a:ext cx="11648660" cy="2063657"/>
          </a:xfrm>
        </p:spPr>
        <p:txBody>
          <a:bodyPr/>
          <a:lstStyle/>
          <a:p>
            <a:r>
              <a:rPr lang="tr-TR" b="1" dirty="0">
                <a:solidFill>
                  <a:schemeClr val="tx1"/>
                </a:solidFill>
                <a:latin typeface="Comic Sans MS" panose="030F0702030302020204" pitchFamily="66" charset="0"/>
              </a:rPr>
              <a:t>  İletişim: </a:t>
            </a:r>
            <a:r>
              <a:rPr lang="tr-TR" dirty="0">
                <a:solidFill>
                  <a:schemeClr val="tx1"/>
                </a:solidFill>
                <a:latin typeface="Comic Sans MS" pitchFamily="66" charset="0"/>
              </a:rPr>
              <a:t>Bireyler arasında bilgi, düşünce ve duyguların karşılıklı olarak iletilmesini sağlayan bir etkileşim sürecidir. </a:t>
            </a:r>
          </a:p>
          <a:p>
            <a:r>
              <a:rPr lang="tr-TR" dirty="0">
                <a:solidFill>
                  <a:schemeClr val="tx1"/>
                </a:solidFill>
                <a:latin typeface="Comic Sans MS" pitchFamily="66" charset="0"/>
              </a:rPr>
              <a:t>Eğitimde iletişim, öğretmen-öğrenci, öğrenci-öğrenci ilişkilerini kapsar. </a:t>
            </a:r>
          </a:p>
          <a:p>
            <a:r>
              <a:rPr lang="tr-TR" dirty="0">
                <a:solidFill>
                  <a:schemeClr val="tx1"/>
                </a:solidFill>
                <a:latin typeface="Comic Sans MS" pitchFamily="66" charset="0"/>
              </a:rPr>
              <a:t>Eğitim hedeflerine varabilmek ancak etkili bir iletişimle mümkün olabilir. </a:t>
            </a:r>
          </a:p>
          <a:p>
            <a:endParaRPr lang="tr-TR" dirty="0"/>
          </a:p>
        </p:txBody>
      </p:sp>
    </p:spTree>
    <p:extLst>
      <p:ext uri="{BB962C8B-B14F-4D97-AF65-F5344CB8AC3E}">
        <p14:creationId xmlns:p14="http://schemas.microsoft.com/office/powerpoint/2010/main" val="2053914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400" dirty="0">
                <a:solidFill>
                  <a:srgbClr val="FF0000"/>
                </a:solidFill>
                <a:latin typeface="Comic Sans MS" panose="030F0702030302020204" pitchFamily="66" charset="0"/>
              </a:rPr>
              <a:t>İletişim Süreci ve Öğeleri</a:t>
            </a:r>
          </a:p>
        </p:txBody>
      </p:sp>
      <p:sp>
        <p:nvSpPr>
          <p:cNvPr id="3" name="İçerik Yer Tutucusu 2"/>
          <p:cNvSpPr>
            <a:spLocks noGrp="1"/>
          </p:cNvSpPr>
          <p:nvPr>
            <p:ph idx="1"/>
          </p:nvPr>
        </p:nvSpPr>
        <p:spPr>
          <a:xfrm>
            <a:off x="255767" y="2322812"/>
            <a:ext cx="11741425" cy="3932214"/>
          </a:xfrm>
        </p:spPr>
        <p:txBody>
          <a:bodyPr>
            <a:normAutofit/>
          </a:bodyPr>
          <a:lstStyle/>
          <a:p>
            <a:pPr>
              <a:buNone/>
            </a:pPr>
            <a:r>
              <a:rPr lang="tr-TR" b="1" dirty="0">
                <a:solidFill>
                  <a:schemeClr val="tx1"/>
                </a:solidFill>
                <a:latin typeface="Comic Sans MS" panose="030F0702030302020204" pitchFamily="66" charset="0"/>
              </a:rPr>
              <a:t>  a) Kaynak (gönderici): </a:t>
            </a:r>
            <a:r>
              <a:rPr lang="tr-TR" dirty="0">
                <a:solidFill>
                  <a:schemeClr val="tx1"/>
                </a:solidFill>
                <a:latin typeface="Comic Sans MS" pitchFamily="66" charset="0"/>
              </a:rPr>
              <a:t>Kaynak iletişimi başlatan kişidir. Kaynak, bilgilerin, düşüncelerin ve duyguların aktarılmasında sözü söyleyen ilk kişidir. </a:t>
            </a:r>
          </a:p>
          <a:p>
            <a:r>
              <a:rPr lang="tr-TR" b="1" dirty="0">
                <a:solidFill>
                  <a:schemeClr val="tx1"/>
                </a:solidFill>
                <a:latin typeface="Comic Sans MS" pitchFamily="66" charset="0"/>
              </a:rPr>
              <a:t>Kod: </a:t>
            </a:r>
            <a:r>
              <a:rPr lang="tr-TR" dirty="0">
                <a:solidFill>
                  <a:schemeClr val="tx1"/>
                </a:solidFill>
                <a:latin typeface="Comic Sans MS" pitchFamily="66" charset="0"/>
              </a:rPr>
              <a:t>Kaynak (öğretmen), sahip olduğu bilgileri, düşünceleri ve duyguları alıcı ile paylaşmak isterse, onu </a:t>
            </a:r>
            <a:r>
              <a:rPr lang="tr-TR" b="1" dirty="0">
                <a:solidFill>
                  <a:schemeClr val="tx1"/>
                </a:solidFill>
                <a:latin typeface="Comic Sans MS" pitchFamily="66" charset="0"/>
              </a:rPr>
              <a:t>“hareket, yazı, formül, tablo, şekil, resim, jest, mimik” </a:t>
            </a:r>
            <a:r>
              <a:rPr lang="tr-TR" dirty="0">
                <a:solidFill>
                  <a:schemeClr val="tx1"/>
                </a:solidFill>
                <a:latin typeface="Comic Sans MS" pitchFamily="66" charset="0"/>
              </a:rPr>
              <a:t>gibi bir dizi sembolle veya harekete çevirerek </a:t>
            </a:r>
            <a:r>
              <a:rPr lang="tr-TR" b="1" dirty="0">
                <a:solidFill>
                  <a:schemeClr val="tx1"/>
                </a:solidFill>
                <a:latin typeface="Comic Sans MS" pitchFamily="66" charset="0"/>
              </a:rPr>
              <a:t>kodlar. </a:t>
            </a:r>
          </a:p>
          <a:p>
            <a:r>
              <a:rPr lang="tr-TR" dirty="0">
                <a:solidFill>
                  <a:schemeClr val="tx1"/>
                </a:solidFill>
                <a:latin typeface="Comic Sans MS" pitchFamily="66" charset="0"/>
              </a:rPr>
              <a:t>Kodlama olmadan bilgilerin alıcıya iletilmesi mümkün değildir.</a:t>
            </a:r>
          </a:p>
          <a:p>
            <a:r>
              <a:rPr lang="tr-TR" dirty="0">
                <a:solidFill>
                  <a:schemeClr val="tx1"/>
                </a:solidFill>
                <a:latin typeface="Comic Sans MS" pitchFamily="66" charset="0"/>
              </a:rPr>
              <a:t> </a:t>
            </a:r>
            <a:r>
              <a:rPr lang="tr-TR" b="1" dirty="0">
                <a:solidFill>
                  <a:schemeClr val="tx1"/>
                </a:solidFill>
                <a:latin typeface="Comic Sans MS" panose="030F0702030302020204" pitchFamily="66" charset="0"/>
              </a:rPr>
              <a:t>b) İleti (mesaj): </a:t>
            </a:r>
            <a:r>
              <a:rPr lang="tr-TR" dirty="0">
                <a:solidFill>
                  <a:schemeClr val="tx1"/>
                </a:solidFill>
                <a:latin typeface="Comic Sans MS" panose="030F0702030302020204" pitchFamily="66" charset="0"/>
              </a:rPr>
              <a:t>Kaynağın alıcıya aktarmak istediği bilgiler, düşünceler ve duygulardır. </a:t>
            </a:r>
          </a:p>
          <a:p>
            <a:pPr marL="0" indent="0">
              <a:buNone/>
            </a:pPr>
            <a:r>
              <a:rPr lang="tr-TR" dirty="0">
                <a:solidFill>
                  <a:schemeClr val="tx1"/>
                </a:solidFill>
                <a:latin typeface="Comic Sans MS" panose="030F0702030302020204" pitchFamily="66" charset="0"/>
              </a:rPr>
              <a:t>  </a:t>
            </a:r>
            <a:r>
              <a:rPr lang="tr-TR" b="1" dirty="0">
                <a:solidFill>
                  <a:schemeClr val="tx1"/>
                </a:solidFill>
                <a:latin typeface="Comic Sans MS" panose="030F0702030302020204" pitchFamily="66" charset="0"/>
              </a:rPr>
              <a:t>c) Kanal (araç): </a:t>
            </a:r>
            <a:r>
              <a:rPr lang="tr-TR" dirty="0">
                <a:solidFill>
                  <a:schemeClr val="tx1"/>
                </a:solidFill>
                <a:latin typeface="Comic Sans MS" panose="030F0702030302020204" pitchFamily="66" charset="0"/>
              </a:rPr>
              <a:t>Oluşturulan mesajın alıcıya iletilmesini sağlayan araç-gereç, yöntem ve tekniklerdir. Kanal mesajın sunuluş biçimidir. Bu sunuş biçimi sözlü veya yazılı olabilir. </a:t>
            </a:r>
          </a:p>
          <a:p>
            <a:endParaRPr lang="tr-TR" dirty="0"/>
          </a:p>
        </p:txBody>
      </p:sp>
    </p:spTree>
    <p:extLst>
      <p:ext uri="{BB962C8B-B14F-4D97-AF65-F5344CB8AC3E}">
        <p14:creationId xmlns:p14="http://schemas.microsoft.com/office/powerpoint/2010/main" val="2852896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37322" y="2375821"/>
            <a:ext cx="11317356" cy="3216596"/>
          </a:xfrm>
        </p:spPr>
        <p:txBody>
          <a:bodyPr/>
          <a:lstStyle/>
          <a:p>
            <a:r>
              <a:rPr lang="tr-TR" b="1" dirty="0">
                <a:solidFill>
                  <a:schemeClr val="tx1"/>
                </a:solidFill>
                <a:latin typeface="Comic Sans MS" panose="030F0702030302020204" pitchFamily="66" charset="0"/>
              </a:rPr>
              <a:t>d) Alıcı (hedef): </a:t>
            </a:r>
            <a:r>
              <a:rPr lang="tr-TR" dirty="0">
                <a:solidFill>
                  <a:schemeClr val="tx1"/>
                </a:solidFill>
                <a:latin typeface="Comic Sans MS" panose="030F0702030302020204" pitchFamily="66" charset="0"/>
              </a:rPr>
              <a:t>Kaynağın gönderdiği iletilere (mesajlara) hedef olan kişi veya kişilerdir. </a:t>
            </a:r>
          </a:p>
          <a:p>
            <a:pPr>
              <a:buNone/>
            </a:pPr>
            <a:r>
              <a:rPr lang="tr-TR" b="1" dirty="0">
                <a:solidFill>
                  <a:schemeClr val="tx1"/>
                </a:solidFill>
                <a:latin typeface="Comic Sans MS" panose="030F0702030302020204" pitchFamily="66" charset="0"/>
              </a:rPr>
              <a:t>    Kod çözme (açma): </a:t>
            </a:r>
            <a:r>
              <a:rPr lang="tr-TR" dirty="0">
                <a:solidFill>
                  <a:schemeClr val="tx1"/>
                </a:solidFill>
                <a:latin typeface="Comic Sans MS" panose="030F0702030302020204" pitchFamily="66" charset="0"/>
              </a:rPr>
              <a:t>Alıcının mesajı yorumlayıp, anlamlı bilgilere dönüştürme sürecidir. </a:t>
            </a:r>
          </a:p>
          <a:p>
            <a:endParaRPr lang="tr-TR" b="1" dirty="0">
              <a:solidFill>
                <a:schemeClr val="tx1"/>
              </a:solidFill>
              <a:latin typeface="Comic Sans MS" panose="030F0702030302020204" pitchFamily="66" charset="0"/>
            </a:endParaRPr>
          </a:p>
          <a:p>
            <a:r>
              <a:rPr lang="tr-TR" b="1" dirty="0">
                <a:solidFill>
                  <a:schemeClr val="tx1"/>
                </a:solidFill>
                <a:latin typeface="Comic Sans MS" panose="030F0702030302020204" pitchFamily="66" charset="0"/>
              </a:rPr>
              <a:t>e) Bağlam (ortam): </a:t>
            </a:r>
            <a:r>
              <a:rPr lang="tr-TR" dirty="0">
                <a:solidFill>
                  <a:schemeClr val="tx1"/>
                </a:solidFill>
                <a:latin typeface="Comic Sans MS" panose="030F0702030302020204" pitchFamily="66" charset="0"/>
              </a:rPr>
              <a:t>Kaynak ile alıcı arasında iletişimin gerçekleştiği ortamdır. </a:t>
            </a:r>
          </a:p>
          <a:p>
            <a:endParaRPr lang="tr-TR" dirty="0">
              <a:solidFill>
                <a:schemeClr val="tx1"/>
              </a:solidFill>
              <a:latin typeface="Comic Sans MS" panose="030F0702030302020204" pitchFamily="66" charset="0"/>
            </a:endParaRPr>
          </a:p>
          <a:p>
            <a:r>
              <a:rPr lang="tr-TR" b="1" dirty="0">
                <a:solidFill>
                  <a:schemeClr val="tx1"/>
                </a:solidFill>
                <a:latin typeface="Comic Sans MS" panose="030F0702030302020204" pitchFamily="66" charset="0"/>
              </a:rPr>
              <a:t>f) Dönüt (geri bildirim): </a:t>
            </a:r>
            <a:r>
              <a:rPr lang="tr-TR" dirty="0">
                <a:solidFill>
                  <a:schemeClr val="tx1"/>
                </a:solidFill>
                <a:latin typeface="Comic Sans MS" panose="030F0702030302020204" pitchFamily="66" charset="0"/>
              </a:rPr>
              <a:t>Kaynağın gönderdiği iletiye alıcı tarafından verilen her türlü tepkiler ve yanıtlardır. </a:t>
            </a:r>
          </a:p>
          <a:p>
            <a:endParaRPr lang="tr-TR" dirty="0"/>
          </a:p>
        </p:txBody>
      </p:sp>
    </p:spTree>
    <p:extLst>
      <p:ext uri="{BB962C8B-B14F-4D97-AF65-F5344CB8AC3E}">
        <p14:creationId xmlns:p14="http://schemas.microsoft.com/office/powerpoint/2010/main" val="30413405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400" dirty="0">
                <a:solidFill>
                  <a:srgbClr val="FF0000"/>
                </a:solidFill>
                <a:latin typeface="Comic Sans MS" panose="030F0702030302020204" pitchFamily="66" charset="0"/>
              </a:rPr>
              <a:t>İletişim Çeşitleri </a:t>
            </a:r>
          </a:p>
        </p:txBody>
      </p:sp>
      <p:sp>
        <p:nvSpPr>
          <p:cNvPr id="3" name="İçerik Yer Tutucusu 2"/>
          <p:cNvSpPr>
            <a:spLocks noGrp="1"/>
          </p:cNvSpPr>
          <p:nvPr>
            <p:ph idx="1"/>
          </p:nvPr>
        </p:nvSpPr>
        <p:spPr>
          <a:xfrm>
            <a:off x="318052" y="2796208"/>
            <a:ext cx="11237843" cy="2768085"/>
          </a:xfrm>
        </p:spPr>
        <p:txBody>
          <a:bodyPr/>
          <a:lstStyle/>
          <a:p>
            <a:r>
              <a:rPr lang="tr-TR" b="1" dirty="0">
                <a:latin typeface="Comic Sans MS" panose="030F0702030302020204" pitchFamily="66" charset="0"/>
              </a:rPr>
              <a:t>a) Kişi içi iletişim: </a:t>
            </a:r>
            <a:r>
              <a:rPr lang="tr-TR" dirty="0">
                <a:latin typeface="Comic Sans MS" panose="030F0702030302020204" pitchFamily="66" charset="0"/>
              </a:rPr>
              <a:t>Bir insanın düşünmesini, duygulanmasını, iç gözlem yapmasını, kendi içinden mesaj almasını veya kendine sorular sorarak bunlara cevaplar üretmesi kişi içi iletişimdir. </a:t>
            </a:r>
          </a:p>
          <a:p>
            <a:endParaRPr lang="tr-TR" b="1" dirty="0">
              <a:latin typeface="Comic Sans MS" panose="030F0702030302020204" pitchFamily="66" charset="0"/>
            </a:endParaRPr>
          </a:p>
          <a:p>
            <a:r>
              <a:rPr lang="tr-TR" b="1" dirty="0">
                <a:latin typeface="Comic Sans MS" panose="030F0702030302020204" pitchFamily="66" charset="0"/>
              </a:rPr>
              <a:t>b) Kişilerarası iletişim: </a:t>
            </a:r>
            <a:r>
              <a:rPr lang="tr-TR" dirty="0">
                <a:latin typeface="Comic Sans MS" panose="030F0702030302020204" pitchFamily="66" charset="0"/>
              </a:rPr>
              <a:t>En az iki birey arasında gerçekleşen iletişimdir. İki türlüdür. </a:t>
            </a:r>
          </a:p>
          <a:p>
            <a:r>
              <a:rPr lang="tr-TR" dirty="0"/>
              <a:t>-</a:t>
            </a:r>
          </a:p>
        </p:txBody>
      </p:sp>
    </p:spTree>
    <p:extLst>
      <p:ext uri="{BB962C8B-B14F-4D97-AF65-F5344CB8AC3E}">
        <p14:creationId xmlns:p14="http://schemas.microsoft.com/office/powerpoint/2010/main" val="275349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8782" y="2415578"/>
            <a:ext cx="11834191" cy="3521396"/>
          </a:xfrm>
        </p:spPr>
        <p:txBody>
          <a:bodyPr/>
          <a:lstStyle/>
          <a:p>
            <a:r>
              <a:rPr lang="tr-TR" b="1" dirty="0">
                <a:solidFill>
                  <a:schemeClr val="tx1"/>
                </a:solidFill>
                <a:latin typeface="Comic Sans MS" panose="030F0702030302020204" pitchFamily="66" charset="0"/>
              </a:rPr>
              <a:t>-Sözlü iletişim: </a:t>
            </a:r>
            <a:r>
              <a:rPr lang="tr-TR" dirty="0">
                <a:solidFill>
                  <a:schemeClr val="tx1"/>
                </a:solidFill>
                <a:latin typeface="Comic Sans MS" panose="030F0702030302020204" pitchFamily="66" charset="0"/>
              </a:rPr>
              <a:t>Dil ve dil ötesi olmak üzere iki alt sınıfa ayrılır. Dille iletişim insanların karşılıklı konuşmaları, hatta mektuplaşmalarıdır. </a:t>
            </a:r>
          </a:p>
          <a:p>
            <a:pPr>
              <a:buNone/>
            </a:pPr>
            <a:r>
              <a:rPr lang="tr-TR" dirty="0">
                <a:solidFill>
                  <a:schemeClr val="tx1"/>
                </a:solidFill>
                <a:latin typeface="Comic Sans MS" panose="030F0702030302020204" pitchFamily="66" charset="0"/>
              </a:rPr>
              <a:t>   Dil ötesi iletişim ise sesin niteliği (sesin tonu, hızı, şiddeti, hangi kelimelerin vurgulandığı, duraklamalar vb.) ile ilgilidir. Dille iletişimde kişilerin ne söyledikleri, dil ötesi iletişimde ise nasıl söyledikleri önemlidir. </a:t>
            </a:r>
          </a:p>
          <a:p>
            <a:endParaRPr lang="tr-TR" dirty="0">
              <a:solidFill>
                <a:schemeClr val="tx1"/>
              </a:solidFill>
              <a:latin typeface="Comic Sans MS" panose="030F0702030302020204" pitchFamily="66" charset="0"/>
            </a:endParaRPr>
          </a:p>
          <a:p>
            <a:r>
              <a:rPr lang="tr-TR" dirty="0">
                <a:solidFill>
                  <a:schemeClr val="tx1"/>
                </a:solidFill>
                <a:latin typeface="Comic Sans MS" panose="030F0702030302020204" pitchFamily="66" charset="0"/>
              </a:rPr>
              <a:t>-</a:t>
            </a:r>
            <a:r>
              <a:rPr lang="tr-TR" b="1" dirty="0">
                <a:solidFill>
                  <a:schemeClr val="tx1"/>
                </a:solidFill>
                <a:latin typeface="Comic Sans MS" panose="030F0702030302020204" pitchFamily="66" charset="0"/>
              </a:rPr>
              <a:t>Sözsüz iletişim: </a:t>
            </a:r>
            <a:r>
              <a:rPr lang="tr-TR" dirty="0">
                <a:solidFill>
                  <a:schemeClr val="tx1"/>
                </a:solidFill>
                <a:latin typeface="Comic Sans MS" panose="030F0702030302020204" pitchFamily="66" charset="0"/>
              </a:rPr>
              <a:t>Yüz ve beden ifadeleri, jest ve mimikler, göz teması, baş hareketleri, giyim kuşam, bedensel temas, araçlar vb. </a:t>
            </a:r>
          </a:p>
          <a:p>
            <a:endParaRPr lang="tr-TR" dirty="0"/>
          </a:p>
        </p:txBody>
      </p:sp>
    </p:spTree>
    <p:extLst>
      <p:ext uri="{BB962C8B-B14F-4D97-AF65-F5344CB8AC3E}">
        <p14:creationId xmlns:p14="http://schemas.microsoft.com/office/powerpoint/2010/main" val="1755095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400" dirty="0">
                <a:solidFill>
                  <a:srgbClr val="FF0000"/>
                </a:solidFill>
                <a:latin typeface="Comic Sans MS" panose="030F0702030302020204" pitchFamily="66" charset="0"/>
              </a:rPr>
              <a:t>Kişilerarası İletişimi Engelleyen Faktörler </a:t>
            </a:r>
          </a:p>
        </p:txBody>
      </p:sp>
      <p:sp>
        <p:nvSpPr>
          <p:cNvPr id="3" name="İçerik Yer Tutucusu 2"/>
          <p:cNvSpPr>
            <a:spLocks noGrp="1"/>
          </p:cNvSpPr>
          <p:nvPr>
            <p:ph idx="1"/>
          </p:nvPr>
        </p:nvSpPr>
        <p:spPr>
          <a:xfrm>
            <a:off x="198783" y="1845734"/>
            <a:ext cx="11635408" cy="4023360"/>
          </a:xfrm>
        </p:spPr>
        <p:txBody>
          <a:bodyPr/>
          <a:lstStyle/>
          <a:p>
            <a:pPr>
              <a:buFont typeface="Wingdings" panose="05000000000000000000" pitchFamily="2" charset="2"/>
              <a:buChar char="Ø"/>
            </a:pPr>
            <a:r>
              <a:rPr lang="tr-TR" dirty="0">
                <a:solidFill>
                  <a:schemeClr val="tx1"/>
                </a:solidFill>
                <a:latin typeface="Comic Sans MS" panose="030F0702030302020204" pitchFamily="66" charset="0"/>
              </a:rPr>
              <a:t>Bilinmeyen kelime, deyim, atasözü kullanma </a:t>
            </a:r>
          </a:p>
          <a:p>
            <a:pPr>
              <a:buFont typeface="Wingdings" panose="05000000000000000000" pitchFamily="2" charset="2"/>
              <a:buChar char="Ø"/>
            </a:pPr>
            <a:r>
              <a:rPr lang="tr-TR" dirty="0">
                <a:solidFill>
                  <a:schemeClr val="tx1"/>
                </a:solidFill>
                <a:latin typeface="Comic Sans MS" panose="030F0702030302020204" pitchFamily="66" charset="0"/>
              </a:rPr>
              <a:t>Yabancı sözcükleri kullanma </a:t>
            </a:r>
          </a:p>
          <a:p>
            <a:pPr>
              <a:buFont typeface="Wingdings" panose="05000000000000000000" pitchFamily="2" charset="2"/>
              <a:buChar char="Ø"/>
            </a:pPr>
            <a:r>
              <a:rPr lang="tr-TR" dirty="0">
                <a:solidFill>
                  <a:schemeClr val="tx1"/>
                </a:solidFill>
                <a:latin typeface="Comic Sans MS" panose="030F0702030302020204" pitchFamily="66" charset="0"/>
              </a:rPr>
              <a:t>Fiziksel veya ruhsal rahatsızlıklar </a:t>
            </a:r>
          </a:p>
          <a:p>
            <a:pPr>
              <a:buFont typeface="Wingdings" panose="05000000000000000000" pitchFamily="2" charset="2"/>
              <a:buChar char="Ø"/>
            </a:pPr>
            <a:r>
              <a:rPr lang="tr-TR" dirty="0">
                <a:solidFill>
                  <a:schemeClr val="tx1"/>
                </a:solidFill>
                <a:latin typeface="Comic Sans MS" panose="030F0702030302020204" pitchFamily="66" charset="0"/>
              </a:rPr>
              <a:t>Dersin günü ve saati (pazartesi sabah, Cuma öğleden sonra) </a:t>
            </a:r>
          </a:p>
          <a:p>
            <a:pPr>
              <a:buFont typeface="Wingdings" panose="05000000000000000000" pitchFamily="2" charset="2"/>
              <a:buChar char="Ø"/>
            </a:pPr>
            <a:r>
              <a:rPr lang="tr-TR" dirty="0">
                <a:solidFill>
                  <a:schemeClr val="tx1"/>
                </a:solidFill>
                <a:latin typeface="Comic Sans MS" panose="030F0702030302020204" pitchFamily="66" charset="0"/>
              </a:rPr>
              <a:t>Uygunsuz sınıf ortamı (sınıfın çok sıcak, soğuk, aydınlık, karanlık, gürültülü olması) </a:t>
            </a:r>
          </a:p>
          <a:p>
            <a:pPr>
              <a:buFont typeface="Wingdings" panose="05000000000000000000" pitchFamily="2" charset="2"/>
              <a:buChar char="Ø"/>
            </a:pPr>
            <a:r>
              <a:rPr lang="tr-TR" dirty="0">
                <a:solidFill>
                  <a:schemeClr val="tx1"/>
                </a:solidFill>
                <a:latin typeface="Comic Sans MS" panose="030F0702030302020204" pitchFamily="66" charset="0"/>
              </a:rPr>
              <a:t>Tatil öncesi ve sonrası zaman </a:t>
            </a:r>
          </a:p>
          <a:p>
            <a:pPr>
              <a:buFont typeface="Wingdings" panose="05000000000000000000" pitchFamily="2" charset="2"/>
              <a:buChar char="Ø"/>
            </a:pPr>
            <a:r>
              <a:rPr lang="tr-TR" dirty="0">
                <a:solidFill>
                  <a:schemeClr val="tx1"/>
                </a:solidFill>
                <a:latin typeface="Comic Sans MS" panose="030F0702030302020204" pitchFamily="66" charset="0"/>
              </a:rPr>
              <a:t>Konuşma bozuklukları </a:t>
            </a:r>
          </a:p>
          <a:p>
            <a:pPr>
              <a:buFont typeface="Wingdings" panose="05000000000000000000" pitchFamily="2" charset="2"/>
              <a:buChar char="Ø"/>
            </a:pPr>
            <a:r>
              <a:rPr lang="tr-TR" dirty="0">
                <a:solidFill>
                  <a:schemeClr val="tx1"/>
                </a:solidFill>
                <a:latin typeface="Comic Sans MS" panose="030F0702030302020204" pitchFamily="66" charset="0"/>
              </a:rPr>
              <a:t>Sadece sözel anlatımın kullanılması (görsel unsurlardan yararlanmama) </a:t>
            </a:r>
          </a:p>
          <a:p>
            <a:endParaRPr lang="tr-TR" dirty="0"/>
          </a:p>
        </p:txBody>
      </p:sp>
    </p:spTree>
    <p:extLst>
      <p:ext uri="{BB962C8B-B14F-4D97-AF65-F5344CB8AC3E}">
        <p14:creationId xmlns:p14="http://schemas.microsoft.com/office/powerpoint/2010/main" val="1329851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400" dirty="0">
                <a:solidFill>
                  <a:srgbClr val="FF0000"/>
                </a:solidFill>
                <a:latin typeface="Comic Sans MS" panose="030F0702030302020204" pitchFamily="66" charset="0"/>
              </a:rPr>
              <a:t>Sınıf içi iletişimde iletişim engelleri</a:t>
            </a:r>
          </a:p>
        </p:txBody>
      </p:sp>
      <p:sp>
        <p:nvSpPr>
          <p:cNvPr id="3" name="İçerik Yer Tutucusu 2"/>
          <p:cNvSpPr>
            <a:spLocks noGrp="1"/>
          </p:cNvSpPr>
          <p:nvPr>
            <p:ph idx="1"/>
          </p:nvPr>
        </p:nvSpPr>
        <p:spPr>
          <a:xfrm>
            <a:off x="477078" y="2322812"/>
            <a:ext cx="11608903" cy="3097327"/>
          </a:xfrm>
        </p:spPr>
        <p:txBody>
          <a:bodyPr/>
          <a:lstStyle/>
          <a:p>
            <a:r>
              <a:rPr lang="tr-TR" dirty="0">
                <a:solidFill>
                  <a:schemeClr val="tx1"/>
                </a:solidFill>
                <a:latin typeface="Comic Sans MS" panose="030F0702030302020204" pitchFamily="66" charset="0"/>
              </a:rPr>
              <a:t>Uyarmak, tehdit etmek, gözdağı vermek</a:t>
            </a:r>
          </a:p>
          <a:p>
            <a:r>
              <a:rPr lang="tr-TR" dirty="0">
                <a:solidFill>
                  <a:schemeClr val="tx1"/>
                </a:solidFill>
                <a:latin typeface="Comic Sans MS" panose="030F0702030302020204" pitchFamily="66" charset="0"/>
              </a:rPr>
              <a:t>Emir vermek, hükmetmek </a:t>
            </a:r>
          </a:p>
          <a:p>
            <a:r>
              <a:rPr lang="tr-TR" dirty="0">
                <a:solidFill>
                  <a:schemeClr val="tx1"/>
                </a:solidFill>
                <a:latin typeface="Comic Sans MS" panose="030F0702030302020204" pitchFamily="66" charset="0"/>
              </a:rPr>
              <a:t>Ahlak dersi vermek, öğretmek, nutuk çekmek </a:t>
            </a:r>
          </a:p>
          <a:p>
            <a:r>
              <a:rPr lang="tr-TR" dirty="0">
                <a:solidFill>
                  <a:schemeClr val="tx1"/>
                </a:solidFill>
                <a:latin typeface="Comic Sans MS" panose="030F0702030302020204" pitchFamily="66" charset="0"/>
              </a:rPr>
              <a:t>Öğüt vermek, çözüm ve öneri getirmek</a:t>
            </a:r>
          </a:p>
          <a:p>
            <a:r>
              <a:rPr lang="tr-TR" dirty="0">
                <a:solidFill>
                  <a:schemeClr val="tx1"/>
                </a:solidFill>
                <a:latin typeface="Comic Sans MS" panose="030F0702030302020204" pitchFamily="66" charset="0"/>
              </a:rPr>
              <a:t>Yorumlamak, tanı ve teşhis koymak </a:t>
            </a:r>
          </a:p>
          <a:p>
            <a:r>
              <a:rPr lang="tr-TR" dirty="0">
                <a:solidFill>
                  <a:schemeClr val="tx1"/>
                </a:solidFill>
                <a:latin typeface="Comic Sans MS" panose="030F0702030302020204" pitchFamily="66" charset="0"/>
              </a:rPr>
              <a:t>Yargılamak, eleştirmek, suçlamak </a:t>
            </a:r>
          </a:p>
          <a:p>
            <a:endParaRPr lang="tr-TR" dirty="0"/>
          </a:p>
        </p:txBody>
      </p:sp>
    </p:spTree>
    <p:extLst>
      <p:ext uri="{BB962C8B-B14F-4D97-AF65-F5344CB8AC3E}">
        <p14:creationId xmlns:p14="http://schemas.microsoft.com/office/powerpoint/2010/main" val="37875539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400" dirty="0">
                <a:solidFill>
                  <a:srgbClr val="FF0000"/>
                </a:solidFill>
                <a:latin typeface="Comic Sans MS" panose="030F0702030302020204" pitchFamily="66" charset="0"/>
              </a:rPr>
              <a:t>İletişim Becerileri</a:t>
            </a:r>
          </a:p>
        </p:txBody>
      </p:sp>
      <p:sp>
        <p:nvSpPr>
          <p:cNvPr id="3" name="İçerik Yer Tutucusu 2"/>
          <p:cNvSpPr>
            <a:spLocks noGrp="1"/>
          </p:cNvSpPr>
          <p:nvPr>
            <p:ph idx="1"/>
          </p:nvPr>
        </p:nvSpPr>
        <p:spPr>
          <a:xfrm>
            <a:off x="355159" y="2084274"/>
            <a:ext cx="11542642" cy="3826196"/>
          </a:xfrm>
        </p:spPr>
        <p:txBody>
          <a:bodyPr/>
          <a:lstStyle/>
          <a:p>
            <a:r>
              <a:rPr lang="tr-TR" b="1" dirty="0">
                <a:latin typeface="Comic Sans MS" panose="030F0702030302020204" pitchFamily="66" charset="0"/>
              </a:rPr>
              <a:t>Özsaygı geliştirici dil ve özsaygı zedeleyici dil: </a:t>
            </a:r>
            <a:r>
              <a:rPr lang="tr-TR" dirty="0">
                <a:latin typeface="Comic Sans MS" panose="030F0702030302020204" pitchFamily="66" charset="0"/>
              </a:rPr>
              <a:t>İletişim sürecinde karşısındakini aşağılamayan, onun kendisini değersiz hissetmesine yol açmayan ego bütünlüğünü ve özgüvenini zedelemeyen mesajlara dayalı iletişim şeklidir.</a:t>
            </a:r>
          </a:p>
          <a:p>
            <a:endParaRPr lang="tr-TR" b="1" dirty="0">
              <a:latin typeface="Comic Sans MS" panose="030F0702030302020204" pitchFamily="66" charset="0"/>
            </a:endParaRPr>
          </a:p>
          <a:p>
            <a:r>
              <a:rPr lang="tr-TR" b="1" dirty="0">
                <a:latin typeface="Comic Sans MS" panose="030F0702030302020204" pitchFamily="66" charset="0"/>
              </a:rPr>
              <a:t>Ben dili: </a:t>
            </a:r>
            <a:r>
              <a:rPr lang="tr-TR" dirty="0">
                <a:latin typeface="Comic Sans MS" panose="030F0702030302020204" pitchFamily="66" charset="0"/>
              </a:rPr>
              <a:t>Bireyin karşılaştığı davranış ve durum karşısında bireysel tepkisini, kendi duygu ve düşüncelerini karşı tarafı tehdit etmeden, suçlamadan, eleştirmeden ifade etmesidir.</a:t>
            </a:r>
          </a:p>
          <a:p>
            <a:r>
              <a:rPr lang="tr-TR" b="1" dirty="0">
                <a:latin typeface="Comic Sans MS" panose="030F0702030302020204" pitchFamily="66" charset="0"/>
              </a:rPr>
              <a:t>Sen dili: </a:t>
            </a:r>
            <a:r>
              <a:rPr lang="tr-TR" dirty="0">
                <a:latin typeface="Comic Sans MS" panose="030F0702030302020204" pitchFamily="66" charset="0"/>
              </a:rPr>
              <a:t>Suçlama içerir ve diğer kişi doğal olarak kendini savunmaya çalışır. Dolayısıyla sonuç anlaşamama, anlaşılamama, tartışma, kavgaya kadar gidebilir. Davranıştan çok kişiliğe yöneliktir. Kişiye anlaşılmadığını hissettirir. Yeniden konuşma isteğini engelleyicidir.</a:t>
            </a:r>
          </a:p>
          <a:p>
            <a:endParaRPr lang="tr-TR" dirty="0"/>
          </a:p>
        </p:txBody>
      </p:sp>
    </p:spTree>
    <p:extLst>
      <p:ext uri="{BB962C8B-B14F-4D97-AF65-F5344CB8AC3E}">
        <p14:creationId xmlns:p14="http://schemas.microsoft.com/office/powerpoint/2010/main" val="36725239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400" dirty="0">
                <a:solidFill>
                  <a:srgbClr val="FF0000"/>
                </a:solidFill>
                <a:latin typeface="Comic Sans MS" panose="030F0702030302020204" pitchFamily="66" charset="0"/>
              </a:rPr>
              <a:t>Sınıf içinde öğrencilerle sağlıklı ve iyi iletişim kurabilme yolları </a:t>
            </a:r>
          </a:p>
        </p:txBody>
      </p:sp>
      <p:sp>
        <p:nvSpPr>
          <p:cNvPr id="3" name="İçerik Yer Tutucusu 2"/>
          <p:cNvSpPr>
            <a:spLocks noGrp="1"/>
          </p:cNvSpPr>
          <p:nvPr>
            <p:ph idx="1"/>
          </p:nvPr>
        </p:nvSpPr>
        <p:spPr>
          <a:xfrm>
            <a:off x="361785" y="2309560"/>
            <a:ext cx="11529390" cy="3441883"/>
          </a:xfrm>
        </p:spPr>
        <p:txBody>
          <a:bodyPr/>
          <a:lstStyle/>
          <a:p>
            <a:r>
              <a:rPr lang="tr-TR" b="1" dirty="0">
                <a:solidFill>
                  <a:schemeClr val="tx1"/>
                </a:solidFill>
                <a:latin typeface="Comic Sans MS" panose="030F0702030302020204" pitchFamily="66" charset="0"/>
              </a:rPr>
              <a:t>Etkin Dinleme: </a:t>
            </a:r>
            <a:r>
              <a:rPr lang="tr-TR" dirty="0">
                <a:solidFill>
                  <a:schemeClr val="tx1"/>
                </a:solidFill>
                <a:latin typeface="Comic Sans MS" panose="030F0702030302020204" pitchFamily="66" charset="0"/>
              </a:rPr>
              <a:t>Bir kimsenin ilettiği sözlü mesajların arkasındaki sözel olmayan mesajları da doğru olarak anlayabilmesi ve ona anlaşıldığını ifade eden tepkiler vermesidir.</a:t>
            </a:r>
          </a:p>
          <a:p>
            <a:r>
              <a:rPr lang="tr-TR" b="1" dirty="0">
                <a:solidFill>
                  <a:schemeClr val="tx1"/>
                </a:solidFill>
                <a:latin typeface="Comic Sans MS" panose="030F0702030302020204" pitchFamily="66" charset="0"/>
              </a:rPr>
              <a:t>Örneğin; </a:t>
            </a:r>
            <a:r>
              <a:rPr lang="tr-TR" dirty="0">
                <a:solidFill>
                  <a:schemeClr val="tx1"/>
                </a:solidFill>
                <a:latin typeface="Comic Sans MS" panose="030F0702030302020204" pitchFamily="66" charset="0"/>
              </a:rPr>
              <a:t>“Ben ders anlatırken, arkadaşınla konuşma” yerine, “Ben ders anlatırken kendi aranızda konuşursanız dikkatim dağılıyor, rahatsız oluyorum” denilebilir.</a:t>
            </a:r>
          </a:p>
          <a:p>
            <a:endParaRPr lang="tr-TR" b="1" dirty="0">
              <a:solidFill>
                <a:schemeClr val="tx1"/>
              </a:solidFill>
              <a:latin typeface="Comic Sans MS" panose="030F0702030302020204" pitchFamily="66" charset="0"/>
            </a:endParaRPr>
          </a:p>
          <a:p>
            <a:r>
              <a:rPr lang="tr-TR" b="1" dirty="0">
                <a:solidFill>
                  <a:schemeClr val="tx1"/>
                </a:solidFill>
                <a:latin typeface="Comic Sans MS" panose="030F0702030302020204" pitchFamily="66" charset="0"/>
              </a:rPr>
              <a:t>Göz Teması: </a:t>
            </a:r>
            <a:r>
              <a:rPr lang="tr-TR" dirty="0">
                <a:solidFill>
                  <a:schemeClr val="tx1"/>
                </a:solidFill>
                <a:latin typeface="Comic Sans MS" panose="030F0702030302020204" pitchFamily="66" charset="0"/>
              </a:rPr>
              <a:t>Kişiler arası ilişkilerde, iletişim kurulan kişinin doğrudan gözlerine bakmak, genellikle “Sana ve senin anlattıklarına önem veriyorum” mesajını, sözsüz bir biçimde diğer kişiye iletir.</a:t>
            </a:r>
          </a:p>
          <a:p>
            <a:endParaRPr lang="tr-TR" dirty="0"/>
          </a:p>
        </p:txBody>
      </p:sp>
    </p:spTree>
    <p:extLst>
      <p:ext uri="{BB962C8B-B14F-4D97-AF65-F5344CB8AC3E}">
        <p14:creationId xmlns:p14="http://schemas.microsoft.com/office/powerpoint/2010/main" val="24415992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77078" y="2561351"/>
            <a:ext cx="11131826" cy="2845536"/>
          </a:xfrm>
        </p:spPr>
        <p:txBody>
          <a:bodyPr/>
          <a:lstStyle/>
          <a:p>
            <a:r>
              <a:rPr lang="tr-TR" b="1" dirty="0">
                <a:solidFill>
                  <a:schemeClr val="tx1"/>
                </a:solidFill>
                <a:latin typeface="Comic Sans MS" panose="030F0702030302020204" pitchFamily="66" charset="0"/>
              </a:rPr>
              <a:t>Göz Teması: </a:t>
            </a:r>
            <a:r>
              <a:rPr lang="tr-TR" dirty="0">
                <a:solidFill>
                  <a:schemeClr val="tx1"/>
                </a:solidFill>
                <a:latin typeface="Comic Sans MS" panose="030F0702030302020204" pitchFamily="66" charset="0"/>
              </a:rPr>
              <a:t>Kişiler arası ilişkilerde, iletişim kurulan kişinin doğrudan gözlerine bakmak, genellikle “Sana ve senin anlattıklarına önem veriyorum” mesajını, sözsüz bir biçimde diğer kişiye iletir.</a:t>
            </a:r>
          </a:p>
          <a:p>
            <a:endParaRPr lang="tr-TR" b="1" dirty="0">
              <a:solidFill>
                <a:schemeClr val="tx1"/>
              </a:solidFill>
              <a:latin typeface="Comic Sans MS" panose="030F0702030302020204" pitchFamily="66" charset="0"/>
            </a:endParaRPr>
          </a:p>
          <a:p>
            <a:r>
              <a:rPr lang="tr-TR" b="1" dirty="0">
                <a:solidFill>
                  <a:schemeClr val="tx1"/>
                </a:solidFill>
                <a:latin typeface="Comic Sans MS" panose="030F0702030302020204" pitchFamily="66" charset="0"/>
              </a:rPr>
              <a:t>Bekleme Süresi: </a:t>
            </a:r>
            <a:r>
              <a:rPr lang="tr-TR" dirty="0">
                <a:solidFill>
                  <a:schemeClr val="tx1"/>
                </a:solidFill>
                <a:latin typeface="Comic Sans MS" panose="030F0702030302020204" pitchFamily="66" charset="0"/>
              </a:rPr>
              <a:t>Öğrenciye bir soru sorulduğunda kısa süre verilip başka bir öğrenciye geçilmemelidir. Uzun süre tanındığında daha açıklayıcı ve üst düzeyde cevaplar gelir.</a:t>
            </a:r>
          </a:p>
          <a:p>
            <a:endParaRPr lang="tr-TR" dirty="0"/>
          </a:p>
        </p:txBody>
      </p:sp>
    </p:spTree>
    <p:extLst>
      <p:ext uri="{BB962C8B-B14F-4D97-AF65-F5344CB8AC3E}">
        <p14:creationId xmlns:p14="http://schemas.microsoft.com/office/powerpoint/2010/main" val="4273802280"/>
      </p:ext>
    </p:extLst>
  </p:cSld>
  <p:clrMapOvr>
    <a:masterClrMapping/>
  </p:clrMapOvr>
</p:sld>
</file>

<file path=ppt/theme/theme1.xml><?xml version="1.0" encoding="utf-8"?>
<a:theme xmlns:a="http://schemas.openxmlformats.org/drawingml/2006/main" name="Geçmişe bakış">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docProps/app.xml><?xml version="1.0" encoding="utf-8"?>
<Properties xmlns="http://schemas.openxmlformats.org/officeDocument/2006/extended-properties" xmlns:vt="http://schemas.openxmlformats.org/officeDocument/2006/docPropsVTypes">
  <Template/>
  <TotalTime>69</TotalTime>
  <Words>1782</Words>
  <Application>Microsoft Office PowerPoint</Application>
  <PresentationFormat>Geniş ekran</PresentationFormat>
  <Paragraphs>88</Paragraphs>
  <Slides>22</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22</vt:i4>
      </vt:variant>
    </vt:vector>
  </HeadingPairs>
  <TitlesOfParts>
    <vt:vector size="27" baseType="lpstr">
      <vt:lpstr>Calibri</vt:lpstr>
      <vt:lpstr>Calibri Light</vt:lpstr>
      <vt:lpstr>Comic Sans MS</vt:lpstr>
      <vt:lpstr>Wingdings</vt:lpstr>
      <vt:lpstr>Geçmişe bakış</vt:lpstr>
      <vt:lpstr>PowerPoint Sunusu</vt:lpstr>
      <vt:lpstr>SINIF YÖNETİMİNDE SINIF DIŞI DEĞİŞKENLER </vt:lpstr>
      <vt:lpstr>1.Uzak Çevre </vt:lpstr>
      <vt:lpstr>2.Yakın Çevre </vt:lpstr>
      <vt:lpstr>PowerPoint Sunusu</vt:lpstr>
      <vt:lpstr>3.Aile </vt:lpstr>
      <vt:lpstr>PowerPoint Sunusu</vt:lpstr>
      <vt:lpstr>PowerPoint Sunusu</vt:lpstr>
      <vt:lpstr>4.Okul </vt:lpstr>
      <vt:lpstr>PowerPoint Sunusu</vt:lpstr>
      <vt:lpstr>PowerPoint Sunusu</vt:lpstr>
      <vt:lpstr>PowerPoint Sunusu</vt:lpstr>
      <vt:lpstr>SINIFTA İLETİŞİM</vt:lpstr>
      <vt:lpstr>İletişim Süreci ve Öğeleri</vt:lpstr>
      <vt:lpstr>PowerPoint Sunusu</vt:lpstr>
      <vt:lpstr>İletişim Çeşitleri </vt:lpstr>
      <vt:lpstr>PowerPoint Sunusu</vt:lpstr>
      <vt:lpstr>Kişilerarası İletişimi Engelleyen Faktörler </vt:lpstr>
      <vt:lpstr>Sınıf içi iletişimde iletişim engelleri</vt:lpstr>
      <vt:lpstr>İletişim Becerileri</vt:lpstr>
      <vt:lpstr>Sınıf içinde öğrencilerle sağlıklı ve iyi iletişim kurabilme yolları </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Büşra Bektaş</dc:creator>
  <cp:lastModifiedBy>Etem</cp:lastModifiedBy>
  <cp:revision>35</cp:revision>
  <dcterms:created xsi:type="dcterms:W3CDTF">2016-11-04T22:16:22Z</dcterms:created>
  <dcterms:modified xsi:type="dcterms:W3CDTF">2018-10-13T11:25:34Z</dcterms:modified>
</cp:coreProperties>
</file>