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8" r:id="rId2"/>
    <p:sldId id="270" r:id="rId3"/>
    <p:sldId id="271" r:id="rId4"/>
    <p:sldId id="257" r:id="rId5"/>
    <p:sldId id="258" r:id="rId6"/>
    <p:sldId id="259" r:id="rId7"/>
    <p:sldId id="260" r:id="rId8"/>
    <p:sldId id="261" r:id="rId9"/>
    <p:sldId id="262" r:id="rId10"/>
    <p:sldId id="263" r:id="rId11"/>
    <p:sldId id="264" r:id="rId12"/>
    <p:sldId id="265" r:id="rId13"/>
    <p:sldId id="269" r:id="rId14"/>
    <p:sldId id="266" r:id="rId15"/>
    <p:sldId id="267" r:id="rId16"/>
    <p:sldId id="25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102" y="4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10/13/2018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2E81C6A-2343-449F-A9BB-E39BE03DF252}"/>
              </a:ext>
            </a:extLst>
          </p:cNvPr>
          <p:cNvSpPr>
            <a:spLocks noGrp="1"/>
          </p:cNvSpPr>
          <p:nvPr>
            <p:ph type="title"/>
          </p:nvPr>
        </p:nvSpPr>
        <p:spPr>
          <a:xfrm>
            <a:off x="2581785" y="1465648"/>
            <a:ext cx="8911687" cy="745724"/>
          </a:xfrm>
        </p:spPr>
        <p:txBody>
          <a:bodyPr>
            <a:normAutofit/>
          </a:bodyPr>
          <a:lstStyle/>
          <a:p>
            <a:r>
              <a:rPr lang="tr-TR" sz="2400" dirty="0">
                <a:solidFill>
                  <a:srgbClr val="FF0000"/>
                </a:solidFill>
              </a:rPr>
              <a:t>Konular</a:t>
            </a:r>
          </a:p>
        </p:txBody>
      </p:sp>
      <p:sp>
        <p:nvSpPr>
          <p:cNvPr id="3" name="İçerik Yer Tutucusu 2">
            <a:extLst>
              <a:ext uri="{FF2B5EF4-FFF2-40B4-BE49-F238E27FC236}">
                <a16:creationId xmlns:a16="http://schemas.microsoft.com/office/drawing/2014/main" id="{BC5C68DE-B893-46CD-B3F9-F04CB8FB9E02}"/>
              </a:ext>
            </a:extLst>
          </p:cNvPr>
          <p:cNvSpPr>
            <a:spLocks noGrp="1"/>
          </p:cNvSpPr>
          <p:nvPr>
            <p:ph idx="1"/>
          </p:nvPr>
        </p:nvSpPr>
        <p:spPr>
          <a:xfrm>
            <a:off x="2581785" y="2457176"/>
            <a:ext cx="8915400" cy="2176134"/>
          </a:xfrm>
        </p:spPr>
        <p:txBody>
          <a:bodyPr>
            <a:normAutofit/>
          </a:bodyPr>
          <a:lstStyle/>
          <a:p>
            <a:r>
              <a:rPr lang="tr-TR" sz="2400" dirty="0">
                <a:solidFill>
                  <a:schemeClr val="tx1"/>
                </a:solidFill>
              </a:rPr>
              <a:t>Uzak Çevre</a:t>
            </a:r>
          </a:p>
          <a:p>
            <a:r>
              <a:rPr lang="tr-TR" sz="2400" dirty="0">
                <a:solidFill>
                  <a:schemeClr val="tx1"/>
                </a:solidFill>
              </a:rPr>
              <a:t>Yakın Çevre</a:t>
            </a:r>
          </a:p>
          <a:p>
            <a:r>
              <a:rPr lang="tr-TR" sz="2400" dirty="0">
                <a:solidFill>
                  <a:schemeClr val="tx1"/>
                </a:solidFill>
              </a:rPr>
              <a:t>Aile</a:t>
            </a:r>
          </a:p>
          <a:p>
            <a:r>
              <a:rPr lang="tr-TR" sz="2400" dirty="0">
                <a:solidFill>
                  <a:schemeClr val="tx1"/>
                </a:solidFill>
              </a:rPr>
              <a:t>Okul</a:t>
            </a:r>
          </a:p>
          <a:p>
            <a:pPr marL="0" indent="0">
              <a:buNone/>
            </a:pPr>
            <a:endParaRPr lang="tr-TR" sz="2400" dirty="0">
              <a:solidFill>
                <a:schemeClr val="tx1"/>
              </a:solidFill>
            </a:endParaRPr>
          </a:p>
        </p:txBody>
      </p:sp>
      <p:sp>
        <p:nvSpPr>
          <p:cNvPr id="5" name="Unvan 1">
            <a:extLst>
              <a:ext uri="{FF2B5EF4-FFF2-40B4-BE49-F238E27FC236}">
                <a16:creationId xmlns:a16="http://schemas.microsoft.com/office/drawing/2014/main" id="{3B287D5F-EFAA-4549-8F88-E1DE835825F0}"/>
              </a:ext>
            </a:extLst>
          </p:cNvPr>
          <p:cNvSpPr txBox="1">
            <a:spLocks/>
          </p:cNvSpPr>
          <p:nvPr/>
        </p:nvSpPr>
        <p:spPr>
          <a:xfrm>
            <a:off x="2674303" y="474120"/>
            <a:ext cx="8911687" cy="74572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dirty="0">
                <a:solidFill>
                  <a:srgbClr val="FF0000"/>
                </a:solidFill>
              </a:rPr>
              <a:t>Sınıf Yönetiminin Sınıf Dışı Değişkenleri</a:t>
            </a:r>
          </a:p>
        </p:txBody>
      </p:sp>
    </p:spTree>
    <p:extLst>
      <p:ext uri="{BB962C8B-B14F-4D97-AF65-F5344CB8AC3E}">
        <p14:creationId xmlns:p14="http://schemas.microsoft.com/office/powerpoint/2010/main" val="2556661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58B6F29-D5D4-45C6-BE96-837849F2CFE6}"/>
              </a:ext>
            </a:extLst>
          </p:cNvPr>
          <p:cNvSpPr>
            <a:spLocks noGrp="1"/>
          </p:cNvSpPr>
          <p:nvPr>
            <p:ph type="title"/>
          </p:nvPr>
        </p:nvSpPr>
        <p:spPr>
          <a:xfrm>
            <a:off x="2592926" y="775031"/>
            <a:ext cx="8911687" cy="769684"/>
          </a:xfrm>
        </p:spPr>
        <p:txBody>
          <a:bodyPr>
            <a:normAutofit/>
          </a:bodyPr>
          <a:lstStyle/>
          <a:p>
            <a:pPr algn="ctr"/>
            <a:r>
              <a:rPr lang="tr-TR" sz="2400" dirty="0">
                <a:solidFill>
                  <a:srgbClr val="FF0000"/>
                </a:solidFill>
              </a:rPr>
              <a:t>Sınıf Yönetiminin Sınıf Dışı Değişkenleri</a:t>
            </a:r>
            <a:endParaRPr lang="tr-TR" sz="2400" dirty="0"/>
          </a:p>
        </p:txBody>
      </p:sp>
      <p:pic>
        <p:nvPicPr>
          <p:cNvPr id="5" name="İçerik Yer Tutucusu 4">
            <a:extLst>
              <a:ext uri="{FF2B5EF4-FFF2-40B4-BE49-F238E27FC236}">
                <a16:creationId xmlns:a16="http://schemas.microsoft.com/office/drawing/2014/main" id="{B335CE1E-8469-4A18-ADEA-0FB781E4E80E}"/>
              </a:ext>
            </a:extLst>
          </p:cNvPr>
          <p:cNvPicPr>
            <a:picLocks noGrp="1" noChangeAspect="1"/>
          </p:cNvPicPr>
          <p:nvPr>
            <p:ph idx="1"/>
          </p:nvPr>
        </p:nvPicPr>
        <p:blipFill>
          <a:blip r:embed="rId2"/>
          <a:stretch>
            <a:fillRect/>
          </a:stretch>
        </p:blipFill>
        <p:spPr>
          <a:xfrm>
            <a:off x="2592926" y="2133600"/>
            <a:ext cx="8911686" cy="4724400"/>
          </a:xfrm>
        </p:spPr>
      </p:pic>
    </p:spTree>
    <p:extLst>
      <p:ext uri="{BB962C8B-B14F-4D97-AF65-F5344CB8AC3E}">
        <p14:creationId xmlns:p14="http://schemas.microsoft.com/office/powerpoint/2010/main" val="2199759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773E8BE-C497-4FCD-99C5-845C642E040C}"/>
              </a:ext>
            </a:extLst>
          </p:cNvPr>
          <p:cNvSpPr>
            <a:spLocks noGrp="1"/>
          </p:cNvSpPr>
          <p:nvPr>
            <p:ph idx="1"/>
          </p:nvPr>
        </p:nvSpPr>
        <p:spPr>
          <a:xfrm>
            <a:off x="2615845" y="1663082"/>
            <a:ext cx="8915400" cy="4142914"/>
          </a:xfrm>
        </p:spPr>
        <p:txBody>
          <a:bodyPr>
            <a:normAutofit lnSpcReduction="10000"/>
          </a:bodyPr>
          <a:lstStyle/>
          <a:p>
            <a:pPr marL="0" indent="0">
              <a:buNone/>
            </a:pPr>
            <a:r>
              <a:rPr lang="tr-TR" sz="2400" dirty="0"/>
              <a:t>Eğitim uğraşının hedefi olan davranış, bireyin kişisel özellikleri ve çevre değişkenliklerinin etkileşimiyle oluşur. Bireyin bir davranışa “yapabilir” olarak hazır olması, o davranışın her zaman her yerde görülebileceği anlamına gelmez. Uygun davranış ancak uygun koşullarda gerçekleşir. Uygun çevre sağlamak koşuluyla, değiştirilemeyecek davranış olmadığı söylenebilir. İlgi, gereksinim, tutum, beklenti, isteklendirme kişiyi davranışa iten güçlerle ilgili kavramlardır. Bunlar bireyin çevresinden kaynaklanan, sorun olduklarında da çözümleri büyük ölçüde çevrede olan durumlardır. Çevre-davranış ilişkisinin bu yanı, öğretmenin çevreyi temel kaygı olarak alması gerektiğinin başka bir kanıtı olarak gözetilmelidir.</a:t>
            </a:r>
          </a:p>
          <a:p>
            <a:pPr marL="0" indent="0">
              <a:buNone/>
            </a:pPr>
            <a:endParaRPr lang="tr-TR" dirty="0"/>
          </a:p>
        </p:txBody>
      </p:sp>
    </p:spTree>
    <p:extLst>
      <p:ext uri="{BB962C8B-B14F-4D97-AF65-F5344CB8AC3E}">
        <p14:creationId xmlns:p14="http://schemas.microsoft.com/office/powerpoint/2010/main" val="3366221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3B8AE49-9A7F-4E29-9AE7-B4086F7BA0DD}"/>
              </a:ext>
            </a:extLst>
          </p:cNvPr>
          <p:cNvSpPr>
            <a:spLocks noGrp="1"/>
          </p:cNvSpPr>
          <p:nvPr>
            <p:ph type="title"/>
          </p:nvPr>
        </p:nvSpPr>
        <p:spPr>
          <a:xfrm>
            <a:off x="2544823" y="483833"/>
            <a:ext cx="8911687" cy="506027"/>
          </a:xfrm>
        </p:spPr>
        <p:txBody>
          <a:bodyPr>
            <a:normAutofit/>
          </a:bodyPr>
          <a:lstStyle/>
          <a:p>
            <a:r>
              <a:rPr lang="tr-TR" sz="2400" dirty="0">
                <a:solidFill>
                  <a:srgbClr val="FF0000"/>
                </a:solidFill>
              </a:rPr>
              <a:t>1.Uzak Çevre</a:t>
            </a:r>
          </a:p>
        </p:txBody>
      </p:sp>
      <p:sp>
        <p:nvSpPr>
          <p:cNvPr id="3" name="İçerik Yer Tutucusu 2">
            <a:extLst>
              <a:ext uri="{FF2B5EF4-FFF2-40B4-BE49-F238E27FC236}">
                <a16:creationId xmlns:a16="http://schemas.microsoft.com/office/drawing/2014/main" id="{7EA0D221-C909-4550-AD7E-263795A89094}"/>
              </a:ext>
            </a:extLst>
          </p:cNvPr>
          <p:cNvSpPr>
            <a:spLocks noGrp="1"/>
          </p:cNvSpPr>
          <p:nvPr>
            <p:ph idx="1"/>
          </p:nvPr>
        </p:nvSpPr>
        <p:spPr>
          <a:xfrm>
            <a:off x="2541110" y="3429000"/>
            <a:ext cx="8915400" cy="3400148"/>
          </a:xfrm>
        </p:spPr>
        <p:txBody>
          <a:bodyPr>
            <a:normAutofit/>
          </a:bodyPr>
          <a:lstStyle/>
          <a:p>
            <a:r>
              <a:rPr lang="tr-TR" sz="2400" dirty="0"/>
              <a:t>Çevre değişkenleri bir davranışın güdüleyicisi olabileceği gibi, engelleyicisi de olabilir. Bu iki yönlü etki, hem yakın, hem de uzak çevreden gelir. Burada yakın çevre, öğrencinin her gün içinde bulunduğu çevre olarak alınmıştır: Sınıf, okul, aile, boş zaman geçirme alanları. Uzak çevre, onu zaman zaman etkileyen diğer öğelerden oluşur. Bunlar, kendi toplumunun yaşama biçimlerinden, çeşitli araçlarla edindiği, diğer ülkelerin insanlarının yaşama biçimlerine kadar uzanır.</a:t>
            </a:r>
          </a:p>
        </p:txBody>
      </p:sp>
      <p:pic>
        <p:nvPicPr>
          <p:cNvPr id="5" name="Resim 4">
            <a:extLst>
              <a:ext uri="{FF2B5EF4-FFF2-40B4-BE49-F238E27FC236}">
                <a16:creationId xmlns:a16="http://schemas.microsoft.com/office/drawing/2014/main" id="{2A69ECA9-0C63-4EB9-A8E3-4E128B3FA4D6}"/>
              </a:ext>
            </a:extLst>
          </p:cNvPr>
          <p:cNvPicPr>
            <a:picLocks noChangeAspect="1"/>
          </p:cNvPicPr>
          <p:nvPr/>
        </p:nvPicPr>
        <p:blipFill>
          <a:blip r:embed="rId2"/>
          <a:stretch>
            <a:fillRect/>
          </a:stretch>
        </p:blipFill>
        <p:spPr>
          <a:xfrm>
            <a:off x="4257675" y="896515"/>
            <a:ext cx="5734050" cy="2532485"/>
          </a:xfrm>
          <a:prstGeom prst="rect">
            <a:avLst/>
          </a:prstGeom>
        </p:spPr>
      </p:pic>
    </p:spTree>
    <p:extLst>
      <p:ext uri="{BB962C8B-B14F-4D97-AF65-F5344CB8AC3E}">
        <p14:creationId xmlns:p14="http://schemas.microsoft.com/office/powerpoint/2010/main" val="3753576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D403959-4813-4645-ADD2-CD63173E1EB1}"/>
              </a:ext>
            </a:extLst>
          </p:cNvPr>
          <p:cNvSpPr>
            <a:spLocks noGrp="1"/>
          </p:cNvSpPr>
          <p:nvPr>
            <p:ph type="title"/>
          </p:nvPr>
        </p:nvSpPr>
        <p:spPr>
          <a:xfrm>
            <a:off x="2589212" y="168676"/>
            <a:ext cx="8911687" cy="532660"/>
          </a:xfrm>
        </p:spPr>
        <p:txBody>
          <a:bodyPr>
            <a:normAutofit/>
          </a:bodyPr>
          <a:lstStyle/>
          <a:p>
            <a:r>
              <a:rPr lang="tr-TR" sz="2400" dirty="0">
                <a:solidFill>
                  <a:srgbClr val="FF0000"/>
                </a:solidFill>
              </a:rPr>
              <a:t>2.Yakın Çevre</a:t>
            </a:r>
          </a:p>
        </p:txBody>
      </p:sp>
      <p:sp>
        <p:nvSpPr>
          <p:cNvPr id="3" name="İçerik Yer Tutucusu 2">
            <a:extLst>
              <a:ext uri="{FF2B5EF4-FFF2-40B4-BE49-F238E27FC236}">
                <a16:creationId xmlns:a16="http://schemas.microsoft.com/office/drawing/2014/main" id="{F12FAB4F-EE7C-4C76-B265-AAD0891BA843}"/>
              </a:ext>
            </a:extLst>
          </p:cNvPr>
          <p:cNvSpPr>
            <a:spLocks noGrp="1"/>
          </p:cNvSpPr>
          <p:nvPr>
            <p:ph idx="1"/>
          </p:nvPr>
        </p:nvSpPr>
        <p:spPr>
          <a:xfrm>
            <a:off x="2589212" y="3429000"/>
            <a:ext cx="8915400" cy="3429000"/>
          </a:xfrm>
        </p:spPr>
        <p:txBody>
          <a:bodyPr>
            <a:normAutofit lnSpcReduction="10000"/>
          </a:bodyPr>
          <a:lstStyle/>
          <a:p>
            <a:r>
              <a:rPr lang="tr-TR" sz="2400" dirty="0"/>
              <a:t>Öğrenci ve okul çevresinin kültür yapısı sınıfı etkiler. Sokak kültürünün baskıları, suç işlemeye kadar iter. Bunların etkileri, öğrenciler aracılığıyla sınıf içine yansır. Öğretmenin sınıf yöneticisi olarak rolü, bu etkilerin olumlularından yararlanıp, olumsuzlarını önleyebilmektir. Öğretmen, toplumu bir sınıf gibi kullanabilmelidir. Bu, öğrencinin yaşam alanını genişletir, yaşamını zenginleştirir, öğrendiklerini uygulama, pekiştirme olanağı verir. Bu yolla öğrenci, öğrendiklerinin yaşamını nasıl kolaylaştırdığını görür.</a:t>
            </a:r>
          </a:p>
        </p:txBody>
      </p:sp>
      <p:pic>
        <p:nvPicPr>
          <p:cNvPr id="5" name="Resim 4">
            <a:extLst>
              <a:ext uri="{FF2B5EF4-FFF2-40B4-BE49-F238E27FC236}">
                <a16:creationId xmlns:a16="http://schemas.microsoft.com/office/drawing/2014/main" id="{E9A1A0AA-85D3-4A84-9EF8-C0AA2AE90691}"/>
              </a:ext>
            </a:extLst>
          </p:cNvPr>
          <p:cNvPicPr>
            <a:picLocks noChangeAspect="1"/>
          </p:cNvPicPr>
          <p:nvPr/>
        </p:nvPicPr>
        <p:blipFill>
          <a:blip r:embed="rId2"/>
          <a:stretch>
            <a:fillRect/>
          </a:stretch>
        </p:blipFill>
        <p:spPr>
          <a:xfrm>
            <a:off x="3962399" y="628650"/>
            <a:ext cx="5976357" cy="2800350"/>
          </a:xfrm>
          <a:prstGeom prst="rect">
            <a:avLst/>
          </a:prstGeom>
        </p:spPr>
      </p:pic>
    </p:spTree>
    <p:extLst>
      <p:ext uri="{BB962C8B-B14F-4D97-AF65-F5344CB8AC3E}">
        <p14:creationId xmlns:p14="http://schemas.microsoft.com/office/powerpoint/2010/main" val="4076785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7C00C25-ABE9-4FB5-B728-3026FD7930D5}"/>
              </a:ext>
            </a:extLst>
          </p:cNvPr>
          <p:cNvSpPr>
            <a:spLocks noGrp="1"/>
          </p:cNvSpPr>
          <p:nvPr>
            <p:ph idx="1"/>
          </p:nvPr>
        </p:nvSpPr>
        <p:spPr>
          <a:xfrm>
            <a:off x="2535946" y="0"/>
            <a:ext cx="8915400" cy="6857999"/>
          </a:xfrm>
        </p:spPr>
        <p:txBody>
          <a:bodyPr>
            <a:normAutofit lnSpcReduction="10000"/>
          </a:bodyPr>
          <a:lstStyle/>
          <a:p>
            <a:r>
              <a:rPr lang="tr-TR" sz="2400" dirty="0"/>
              <a:t>Çevrenin bir sınıf gibi kullanılabilmesi için, önce öğretmen çevreyi tanımalı, kültürel geçmişini, bugününü, kaynaklarını, güçlü ve zayıf yönlerini, değişim ve değişime direnim güçlerini bilmelidir. Bu çabalar okulca da ele alınmalıdır. Okul, çevreye yapabileceği ve çevreden alabileceği katkıları bilmeli, planlamak ve eyleme geçmelidir.</a:t>
            </a:r>
          </a:p>
          <a:p>
            <a:r>
              <a:rPr lang="tr-TR" sz="2400" dirty="0"/>
              <a:t>Öğrenci davranışlarının kazanılmasında en etkili ortamlardan biri de arkadaş gruplarıdır. Öğrencinin yakın çevresi içindeki bu gruplara girişi ve gruptakilerin davranışı etkilenmeye çalışılarak, öğrencilerin istenen davranışları kazanıp göstermelerine yardımı olunabilir. Öğrencinin, okuldan ayrıldıktan sonra eve gidene kadar, nerelerde, kimlerle neler yaptığı bilinmeye çalışılmalıdır. Bu konuda öğretmen, okul, aile işbirliği yapmalıdır. Arkadaş grupları, bunların etkinlik türleri, davranış biçimleri bilinmeli, çocuk, istenen davranışları gösteren gruplara yöneltilmeli, gerektiğinde bu ilgi ve ilişki grupları ailelerin de yardımıyla okulca oluşturulmalı, onlara olanak sağlanmalıdır.</a:t>
            </a:r>
          </a:p>
        </p:txBody>
      </p:sp>
    </p:spTree>
    <p:extLst>
      <p:ext uri="{BB962C8B-B14F-4D97-AF65-F5344CB8AC3E}">
        <p14:creationId xmlns:p14="http://schemas.microsoft.com/office/powerpoint/2010/main" val="3311121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B5E619E-5D14-42A2-99CD-ACEB9D3BFEE2}"/>
              </a:ext>
            </a:extLst>
          </p:cNvPr>
          <p:cNvSpPr>
            <a:spLocks noGrp="1"/>
          </p:cNvSpPr>
          <p:nvPr>
            <p:ph type="title"/>
          </p:nvPr>
        </p:nvSpPr>
        <p:spPr>
          <a:xfrm>
            <a:off x="2589212" y="230818"/>
            <a:ext cx="8911687" cy="426129"/>
          </a:xfrm>
        </p:spPr>
        <p:txBody>
          <a:bodyPr>
            <a:noAutofit/>
          </a:bodyPr>
          <a:lstStyle/>
          <a:p>
            <a:r>
              <a:rPr lang="tr-TR" sz="2400" dirty="0">
                <a:solidFill>
                  <a:srgbClr val="FF0000"/>
                </a:solidFill>
              </a:rPr>
              <a:t>3.Aile</a:t>
            </a:r>
          </a:p>
        </p:txBody>
      </p:sp>
      <p:sp>
        <p:nvSpPr>
          <p:cNvPr id="3" name="İçerik Yer Tutucusu 2">
            <a:extLst>
              <a:ext uri="{FF2B5EF4-FFF2-40B4-BE49-F238E27FC236}">
                <a16:creationId xmlns:a16="http://schemas.microsoft.com/office/drawing/2014/main" id="{D4A1260F-AEB2-46B6-A80C-279ADF2AD093}"/>
              </a:ext>
            </a:extLst>
          </p:cNvPr>
          <p:cNvSpPr>
            <a:spLocks noGrp="1"/>
          </p:cNvSpPr>
          <p:nvPr>
            <p:ph idx="1"/>
          </p:nvPr>
        </p:nvSpPr>
        <p:spPr>
          <a:xfrm>
            <a:off x="2589212" y="4000500"/>
            <a:ext cx="8915400" cy="2857500"/>
          </a:xfrm>
        </p:spPr>
        <p:txBody>
          <a:bodyPr>
            <a:normAutofit/>
          </a:bodyPr>
          <a:lstStyle/>
          <a:p>
            <a:r>
              <a:rPr lang="tr-TR" sz="2400" dirty="0"/>
              <a:t>Eğitim ailede başlar. Kişilik yapısının temel davranışları büyük ölçüde ailede elde edilir. Bunların sonradan değiştirilmesi çok güç olur. Tembel-çalışkan, doğrucu- yalana, pısırık-girişken, bencil-</a:t>
            </a:r>
            <a:r>
              <a:rPr lang="tr-TR" sz="2400" dirty="0" err="1"/>
              <a:t>diğercil</a:t>
            </a:r>
            <a:r>
              <a:rPr lang="tr-TR" sz="2400" dirty="0"/>
              <a:t> benzeri ikilemlerin kazanılması ailede başlar, gelişir, çoğu zaman da pekişir. Okulun bunları değiştirebilmesi güçtür, uygun çözüm, önceden aileyi etkilemektedir.</a:t>
            </a:r>
          </a:p>
        </p:txBody>
      </p:sp>
      <p:pic>
        <p:nvPicPr>
          <p:cNvPr id="5" name="Resim 4">
            <a:extLst>
              <a:ext uri="{FF2B5EF4-FFF2-40B4-BE49-F238E27FC236}">
                <a16:creationId xmlns:a16="http://schemas.microsoft.com/office/drawing/2014/main" id="{3E0E6242-7F13-4C2F-A0C4-7FFF21442727}"/>
              </a:ext>
            </a:extLst>
          </p:cNvPr>
          <p:cNvPicPr>
            <a:picLocks noChangeAspect="1"/>
          </p:cNvPicPr>
          <p:nvPr/>
        </p:nvPicPr>
        <p:blipFill>
          <a:blip r:embed="rId2"/>
          <a:stretch>
            <a:fillRect/>
          </a:stretch>
        </p:blipFill>
        <p:spPr>
          <a:xfrm>
            <a:off x="3829050" y="843147"/>
            <a:ext cx="6610350" cy="3063028"/>
          </a:xfrm>
          <a:prstGeom prst="rect">
            <a:avLst/>
          </a:prstGeom>
        </p:spPr>
      </p:pic>
    </p:spTree>
    <p:extLst>
      <p:ext uri="{BB962C8B-B14F-4D97-AF65-F5344CB8AC3E}">
        <p14:creationId xmlns:p14="http://schemas.microsoft.com/office/powerpoint/2010/main" val="1759556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3000C7-E62E-4002-A410-7AF12DAA8D6C}"/>
              </a:ext>
            </a:extLst>
          </p:cNvPr>
          <p:cNvSpPr>
            <a:spLocks noGrp="1"/>
          </p:cNvSpPr>
          <p:nvPr>
            <p:ph idx="1"/>
          </p:nvPr>
        </p:nvSpPr>
        <p:spPr>
          <a:xfrm>
            <a:off x="2598090" y="0"/>
            <a:ext cx="8915400" cy="6858000"/>
          </a:xfrm>
        </p:spPr>
        <p:txBody>
          <a:bodyPr>
            <a:normAutofit/>
          </a:bodyPr>
          <a:lstStyle/>
          <a:p>
            <a:endParaRPr lang="tr-TR" sz="2400" dirty="0"/>
          </a:p>
          <a:p>
            <a:r>
              <a:rPr lang="tr-TR" sz="2400" dirty="0"/>
              <a:t>Ailedeki birey sayısı, öğrenci davranışının etkenlerinden biridir. Kalabalık aileler çocuklarıyla ilgilenmeye daha az zaman ayırabilirler. Bunlar üzerinde ailenin etkisini azalır. Az çocuklu ailelerin çocukları bencil ve şımartılmış olabilir. Çocuk sayısının çokluğu, ailenin artan görevlerini yerine yeterince getirmesini güçleştireceği için, sınıfı da olumsuz etkileyecektir.</a:t>
            </a:r>
          </a:p>
          <a:p>
            <a:r>
              <a:rPr lang="tr-TR" sz="2400" dirty="0"/>
              <a:t>Gelir durumu, ailenin diğer </a:t>
            </a:r>
            <a:r>
              <a:rPr lang="tr-TR" sz="2400" dirty="0" err="1"/>
              <a:t>yönlerinide</a:t>
            </a:r>
            <a:r>
              <a:rPr lang="tr-TR" sz="2400" dirty="0"/>
              <a:t> etkileyen bir değişkendir. Öğrenci gereksinimlerini karşılayabilme ve bundan kaynaklanan davranış değişikliklerini belirleyebilme, gelire bağımlıdır. Sağlıklı bir gelişim için aile, çocuğun özsaygısını, güvenini geliştirmeye çalışmalıdır. Oysa, anne babanın mükemmeliyetçi, sabırsız, yüksek yeterlikte olması buna pek izin vermez. Çocuk bu özellikler altında ezilerek </a:t>
            </a:r>
            <a:r>
              <a:rPr lang="tr-TR" sz="2400" dirty="0" err="1"/>
              <a:t>umutsuzlaşabilir</a:t>
            </a:r>
            <a:r>
              <a:rPr lang="tr-TR" sz="2400" dirty="0"/>
              <a:t>.</a:t>
            </a:r>
          </a:p>
        </p:txBody>
      </p:sp>
    </p:spTree>
    <p:extLst>
      <p:ext uri="{BB962C8B-B14F-4D97-AF65-F5344CB8AC3E}">
        <p14:creationId xmlns:p14="http://schemas.microsoft.com/office/powerpoint/2010/main" val="2788505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FD1EAFF-A9CD-46B5-B79C-8D53463435F2}"/>
              </a:ext>
            </a:extLst>
          </p:cNvPr>
          <p:cNvSpPr>
            <a:spLocks noGrp="1"/>
          </p:cNvSpPr>
          <p:nvPr>
            <p:ph idx="1"/>
          </p:nvPr>
        </p:nvSpPr>
        <p:spPr>
          <a:xfrm>
            <a:off x="2646362" y="266700"/>
            <a:ext cx="8915400" cy="6486525"/>
          </a:xfrm>
        </p:spPr>
        <p:txBody>
          <a:bodyPr>
            <a:normAutofit lnSpcReduction="10000"/>
          </a:bodyPr>
          <a:lstStyle/>
          <a:p>
            <a:r>
              <a:rPr lang="tr-TR" sz="2400" dirty="0"/>
              <a:t>Aileyle ilgili olarak öğretmenin yapması gerekenlerden ilki, ailenin tanınması, bunun aracı da öğretmen-veli iletişimidir. Bu iletişim </a:t>
            </a:r>
            <a:r>
              <a:rPr lang="tr-TR" sz="2400" dirty="0" err="1"/>
              <a:t>yüzyüze</a:t>
            </a:r>
            <a:r>
              <a:rPr lang="tr-TR" sz="2400" dirty="0"/>
              <a:t> olabileceği gibi, yazı ve telefonla da olabilir. Öğretmen, öğrencinin defterine yazdığı veya velisine iletmesi için öğrenciye verdiği notlar aracılığı ile iletişim sağlayabilir. Ailelere haftalık, aylık okul-sınıf haberleri bülteni gönderilebilir. Öğrenciler aracılığıyla sözlü iletişimin, yanlış anlamalara neden olabileceği için kullanılmaması yerinde olur.</a:t>
            </a:r>
          </a:p>
          <a:p>
            <a:r>
              <a:rPr lang="tr-TR" sz="2400" dirty="0"/>
              <a:t>Okul-aile ilişkisinin iyi planlandığı bazı ülkelerde, okullar aileye bir ana-baba takvimi gönderirler. Bu takvim, aileden beklenilenin her gün çocuğuyla on dakika ilgilenmesi olduğunu anlatan bir mektupla başlar, her ayın her günü nelerin yapılmasının beklendiğini anlatan, yapılacak çalışmaları gösteren sayfalarla sürer. Aile bireyleri, çocuğun gününün en çok kısmını geçirdiği mekândakiler olarak, eğitsel görevlerini yapmalıdır. Öğrenmede ne aile okulun, ne de okul ailenin yerini tutabilir.</a:t>
            </a:r>
          </a:p>
        </p:txBody>
      </p:sp>
    </p:spTree>
    <p:extLst>
      <p:ext uri="{BB962C8B-B14F-4D97-AF65-F5344CB8AC3E}">
        <p14:creationId xmlns:p14="http://schemas.microsoft.com/office/powerpoint/2010/main" val="2407892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4950BE0-5856-48CA-A705-2276D93212F0}"/>
              </a:ext>
            </a:extLst>
          </p:cNvPr>
          <p:cNvSpPr>
            <a:spLocks noGrp="1"/>
          </p:cNvSpPr>
          <p:nvPr>
            <p:ph type="title"/>
          </p:nvPr>
        </p:nvSpPr>
        <p:spPr>
          <a:xfrm>
            <a:off x="2589212" y="260125"/>
            <a:ext cx="8911687" cy="574376"/>
          </a:xfrm>
        </p:spPr>
        <p:txBody>
          <a:bodyPr>
            <a:normAutofit/>
          </a:bodyPr>
          <a:lstStyle/>
          <a:p>
            <a:r>
              <a:rPr lang="tr-TR" sz="2400" dirty="0">
                <a:solidFill>
                  <a:srgbClr val="FF0000"/>
                </a:solidFill>
              </a:rPr>
              <a:t>4.Okul</a:t>
            </a:r>
          </a:p>
        </p:txBody>
      </p:sp>
      <p:sp>
        <p:nvSpPr>
          <p:cNvPr id="3" name="İçerik Yer Tutucusu 2">
            <a:extLst>
              <a:ext uri="{FF2B5EF4-FFF2-40B4-BE49-F238E27FC236}">
                <a16:creationId xmlns:a16="http://schemas.microsoft.com/office/drawing/2014/main" id="{C2BE557A-2F81-4BFC-9D7E-70CB5795F3B1}"/>
              </a:ext>
            </a:extLst>
          </p:cNvPr>
          <p:cNvSpPr>
            <a:spLocks noGrp="1"/>
          </p:cNvSpPr>
          <p:nvPr>
            <p:ph idx="1"/>
          </p:nvPr>
        </p:nvSpPr>
        <p:spPr>
          <a:xfrm>
            <a:off x="2585499" y="3429000"/>
            <a:ext cx="8915400" cy="3429000"/>
          </a:xfrm>
        </p:spPr>
        <p:txBody>
          <a:bodyPr>
            <a:normAutofit/>
          </a:bodyPr>
          <a:lstStyle/>
          <a:p>
            <a:r>
              <a:rPr lang="tr-TR" sz="2400" dirty="0"/>
              <a:t>Sınıfın en yakın dış çevresi, üst sistemi olan okulun, her özelliği ve durumu, sınıf içini etkiler. Okulun </a:t>
            </a:r>
            <a:r>
              <a:rPr lang="tr-TR" sz="2400" dirty="0" err="1"/>
              <a:t>sosyo</a:t>
            </a:r>
            <a:r>
              <a:rPr lang="tr-TR" sz="2400" dirty="0"/>
              <a:t>-ekonomik durumu, öğrenci sayısı, öğretmenin sınıfta kalış süresi ile öğrenci başarısı arasında ilişki bulunmuştur. Çevrenin estetiği de öğrencilerin tutum ve davranışlarını etkilemektedir. Okulun fiziksel yapısı, görünüş, kullanış, sağlık koşullarına uygun oluş açılarından uygun ve çekici olmalıdır. Temiz, bakımlı iyi donanımlı okullar, yalnız morali değil, davranışı da etkiler.</a:t>
            </a:r>
          </a:p>
        </p:txBody>
      </p:sp>
      <p:pic>
        <p:nvPicPr>
          <p:cNvPr id="5" name="Resim 4">
            <a:extLst>
              <a:ext uri="{FF2B5EF4-FFF2-40B4-BE49-F238E27FC236}">
                <a16:creationId xmlns:a16="http://schemas.microsoft.com/office/drawing/2014/main" id="{117507B6-E158-4D7A-BA24-45DB179EC1A3}"/>
              </a:ext>
            </a:extLst>
          </p:cNvPr>
          <p:cNvPicPr>
            <a:picLocks noChangeAspect="1"/>
          </p:cNvPicPr>
          <p:nvPr/>
        </p:nvPicPr>
        <p:blipFill>
          <a:blip r:embed="rId2"/>
          <a:stretch>
            <a:fillRect/>
          </a:stretch>
        </p:blipFill>
        <p:spPr>
          <a:xfrm>
            <a:off x="3781424" y="834500"/>
            <a:ext cx="6572251" cy="2518300"/>
          </a:xfrm>
          <a:prstGeom prst="rect">
            <a:avLst/>
          </a:prstGeom>
        </p:spPr>
      </p:pic>
    </p:spTree>
    <p:extLst>
      <p:ext uri="{BB962C8B-B14F-4D97-AF65-F5344CB8AC3E}">
        <p14:creationId xmlns:p14="http://schemas.microsoft.com/office/powerpoint/2010/main" val="2354239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01F8748-FB82-4EE2-80D2-2E670F779BF3}"/>
              </a:ext>
            </a:extLst>
          </p:cNvPr>
          <p:cNvSpPr>
            <a:spLocks noGrp="1"/>
          </p:cNvSpPr>
          <p:nvPr>
            <p:ph idx="1"/>
          </p:nvPr>
        </p:nvSpPr>
        <p:spPr>
          <a:xfrm>
            <a:off x="2642477" y="610340"/>
            <a:ext cx="8915400" cy="5637320"/>
          </a:xfrm>
        </p:spPr>
        <p:txBody>
          <a:bodyPr>
            <a:normAutofit/>
          </a:bodyPr>
          <a:lstStyle/>
          <a:p>
            <a:r>
              <a:rPr lang="tr-TR" sz="2400" dirty="0"/>
              <a:t>Okuldaki öğrenci sayısının çoğalması, sorunların da artması anlamına gelebilir. Öğrenci sayısı dört yüzün altında olan okullarda başarı, daha çok olan okullardan yüksek, okul büyüklüğü ile öğrenci başarısı ilişkisi ters ve çizgisel bulunmuştur. Öğrenci sayısının artması ile disiplin sorunlarında da artış görülebilmektedir. Böyle okullarda yöneticinin eğitim liderliği davranışı da güçleşmektedir.</a:t>
            </a:r>
          </a:p>
          <a:p>
            <a:r>
              <a:rPr lang="tr-TR" sz="2400" dirty="0"/>
              <a:t>Kalabalık okullarda öğretim daha çok öğretmen merkezli, geleneksel, öğrencileri kritik düşünmeye götürücü yazma ve diğer etkinlik düzeyleri düşük bulunmuştur. Küçük okullarda öğrenci ve öğretmenin birbirini tanıması, dikkat çekmesi kolay, öğrenci katılımı ve öğretmenin öğrencilere yardımı fazla, etkileşim güçlü olabilir.</a:t>
            </a:r>
          </a:p>
        </p:txBody>
      </p:sp>
    </p:spTree>
    <p:extLst>
      <p:ext uri="{BB962C8B-B14F-4D97-AF65-F5344CB8AC3E}">
        <p14:creationId xmlns:p14="http://schemas.microsoft.com/office/powerpoint/2010/main" val="231387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7548E9E-24D2-44A7-BEE6-C7C2BF0C41EA}"/>
              </a:ext>
            </a:extLst>
          </p:cNvPr>
          <p:cNvSpPr>
            <a:spLocks noGrp="1"/>
          </p:cNvSpPr>
          <p:nvPr>
            <p:ph idx="1"/>
          </p:nvPr>
        </p:nvSpPr>
        <p:spPr>
          <a:xfrm>
            <a:off x="2589212" y="0"/>
            <a:ext cx="8915400" cy="6858000"/>
          </a:xfrm>
        </p:spPr>
        <p:txBody>
          <a:bodyPr>
            <a:noAutofit/>
          </a:bodyPr>
          <a:lstStyle/>
          <a:p>
            <a:r>
              <a:rPr lang="tr-TR" sz="2100" dirty="0"/>
              <a:t>Olanakların var olması yetmez, kullanıma sunulmuş, kullanımları özendirilmiş, kolaylaştırılmış olmalıdır. Kırılır, eskir, yıpranır kaygılarıyla olanakların kullanımı engellenmemelidir. Elbette özenli ve uygun kullanım öğretilip sağlanmalı, ama her olanağın insan kullanımı için olduğu unutulmamalıdır. Okulun yönetim yapısı ve yöneticilerin özellikleri, eğitimin önemli bir değişkenidir. Etkili öğretim, yönetsel desteğe bağlıdır. Bu destek ve örgütün kalitesi, öğretmen davranışını etkilemektedir. Yönetimin demokratik olması, öğretmen ve öğrencilerin okulla ilgili kararlara katılımının sağlanması, hem öğretmen moralini, hem de öğrenci başarısını etkilemektedir.</a:t>
            </a:r>
          </a:p>
          <a:p>
            <a:r>
              <a:rPr lang="tr-TR" sz="2100" dirty="0"/>
              <a:t>Öğretmenler, okul değişkeninin önemli bir öğesidir, ideal bir okulda öğretmen, öğrenme çevresinin yöneticisidir. Yeni teknolojik araçlar, uzmanlar, aileler, öğretmenin öğrencilerle ilgilenmesine, okul boyutunda görev üstlenmesine daha çok zaman bırakacaktır. Gelecekte öğrenme etkinlikleri sınıf dışına taşacak, okulda daha çok zaman geçiren, kendini işine adamış öğretmenlere daha çok gereksinim duyulacaktır. Öğretmenler okulla ilgili eğitsel öğelerin hepsini bilmeli, bunlardan yararlanmaya, gerektiğinde amaçlar yönünde değiştirmeye çalışmalıdır.</a:t>
            </a:r>
          </a:p>
        </p:txBody>
      </p:sp>
    </p:spTree>
    <p:extLst>
      <p:ext uri="{BB962C8B-B14F-4D97-AF65-F5344CB8AC3E}">
        <p14:creationId xmlns:p14="http://schemas.microsoft.com/office/powerpoint/2010/main" val="2317432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9393486F-76B1-457B-AF45-1B535F1669A9}"/>
              </a:ext>
            </a:extLst>
          </p:cNvPr>
          <p:cNvPicPr>
            <a:picLocks noGrp="1" noChangeAspect="1"/>
          </p:cNvPicPr>
          <p:nvPr>
            <p:ph idx="1"/>
          </p:nvPr>
        </p:nvPicPr>
        <p:blipFill>
          <a:blip r:embed="rId2"/>
          <a:stretch>
            <a:fillRect/>
          </a:stretch>
        </p:blipFill>
        <p:spPr>
          <a:xfrm>
            <a:off x="2847975" y="66675"/>
            <a:ext cx="8820149" cy="6791325"/>
          </a:xfrm>
        </p:spPr>
      </p:pic>
    </p:spTree>
    <p:extLst>
      <p:ext uri="{BB962C8B-B14F-4D97-AF65-F5344CB8AC3E}">
        <p14:creationId xmlns:p14="http://schemas.microsoft.com/office/powerpoint/2010/main" val="2625088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602F23E-E975-4DA6-8F27-69C63C816FBA}"/>
              </a:ext>
            </a:extLst>
          </p:cNvPr>
          <p:cNvSpPr>
            <a:spLocks noGrp="1"/>
          </p:cNvSpPr>
          <p:nvPr>
            <p:ph type="title"/>
          </p:nvPr>
        </p:nvSpPr>
        <p:spPr>
          <a:xfrm>
            <a:off x="2445717" y="91450"/>
            <a:ext cx="8911687" cy="423455"/>
          </a:xfrm>
        </p:spPr>
        <p:txBody>
          <a:bodyPr>
            <a:noAutofit/>
          </a:bodyPr>
          <a:lstStyle/>
          <a:p>
            <a:pPr algn="ctr"/>
            <a:r>
              <a:rPr lang="tr-TR" sz="2400" dirty="0">
                <a:solidFill>
                  <a:srgbClr val="FF0000"/>
                </a:solidFill>
              </a:rPr>
              <a:t>Sınıfta İletişim</a:t>
            </a:r>
          </a:p>
        </p:txBody>
      </p:sp>
      <p:sp>
        <p:nvSpPr>
          <p:cNvPr id="3" name="İçerik Yer Tutucusu 2">
            <a:extLst>
              <a:ext uri="{FF2B5EF4-FFF2-40B4-BE49-F238E27FC236}">
                <a16:creationId xmlns:a16="http://schemas.microsoft.com/office/drawing/2014/main" id="{6EFD10EE-FBAE-4F7B-95E2-0B5719F28F02}"/>
              </a:ext>
            </a:extLst>
          </p:cNvPr>
          <p:cNvSpPr>
            <a:spLocks noGrp="1"/>
          </p:cNvSpPr>
          <p:nvPr>
            <p:ph idx="1"/>
          </p:nvPr>
        </p:nvSpPr>
        <p:spPr>
          <a:xfrm>
            <a:off x="2592925" y="621437"/>
            <a:ext cx="8915400" cy="6236563"/>
          </a:xfrm>
        </p:spPr>
        <p:txBody>
          <a:bodyPr>
            <a:normAutofit fontScale="92500" lnSpcReduction="10000"/>
          </a:bodyPr>
          <a:lstStyle/>
          <a:p>
            <a:r>
              <a:rPr lang="tr-TR" sz="2600" dirty="0"/>
              <a:t>Sınıf,  öğrenciler  ve  öğretmenlerin,  eğitsel  amaçlara  ulaşabilmek  için, kendilerinde var olan  ve çeşitli iletişim araçlarıyla sağladıkları bilgi ve yaşantıları, uygun bir  düzenlenişle  paylaştıkları  ortamdır. Bu  paylaşım,  iletişimle  olur. Öğrencilerin hazır </a:t>
            </a:r>
            <a:r>
              <a:rPr lang="tr-TR" sz="2600" dirty="0" err="1"/>
              <a:t>bulunuşluk</a:t>
            </a:r>
            <a:r>
              <a:rPr lang="tr-TR" sz="2600" dirty="0"/>
              <a:t> düzeylerinin,  ilgi ve gereksinimlerinin, yeterliklerinin, olanaklarının öğretmence;  eğitsel amaçların, araçların, düzenlenişin öğretmen kılavuzluğunda birlikte belirlenmesi, iletişimle olur.</a:t>
            </a:r>
          </a:p>
          <a:p>
            <a:r>
              <a:rPr lang="tr-TR" sz="2600" dirty="0"/>
              <a:t>İletişim, bu haber ve bilgilerin çok yönlü akımıdır: Öğretmenden öğrencilere, öğrencilerden birbirlerine, öğrencilerden öğretmene, çevreden  hepsine.  Tek  yönlü  iletim sıkıcıdır, dönütün yararlarından uzaktır. Öğrencileri dinleyen öğretmen, onlara  neleri ne zaman söyleyeceği  konusunda  da  ipuçları  çıkarır. Öğrencilerden  alınacak dönüt, öğretmenin uygun eylemleri seçmesini,  amaçlara  ulaşmasını kolaylaştırır, edimini artırır, çabalarını istenir ve yararlı yapar.</a:t>
            </a:r>
          </a:p>
        </p:txBody>
      </p:sp>
    </p:spTree>
    <p:extLst>
      <p:ext uri="{BB962C8B-B14F-4D97-AF65-F5344CB8AC3E}">
        <p14:creationId xmlns:p14="http://schemas.microsoft.com/office/powerpoint/2010/main" val="3698515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3715763-0848-486D-B9B3-54096A1FB696}"/>
              </a:ext>
            </a:extLst>
          </p:cNvPr>
          <p:cNvSpPr>
            <a:spLocks noGrp="1"/>
          </p:cNvSpPr>
          <p:nvPr>
            <p:ph idx="1"/>
          </p:nvPr>
        </p:nvSpPr>
        <p:spPr>
          <a:xfrm>
            <a:off x="2571457" y="82118"/>
            <a:ext cx="8915400" cy="6693763"/>
          </a:xfrm>
        </p:spPr>
        <p:txBody>
          <a:bodyPr>
            <a:normAutofit fontScale="92500" lnSpcReduction="20000"/>
          </a:bodyPr>
          <a:lstStyle/>
          <a:p>
            <a:r>
              <a:rPr lang="tr-TR" sz="2600" dirty="0"/>
              <a:t>İletişimde  dilini iyi kullanamayan öğretmenin, öğrenci başarısına katkı  düzeyi  düşer.  Öğrenci  öğretmenin ne dediğini açıkça ve kolayca anlayabilmelidir. Bu,  öğretmenin  kısa  cümlelerle,  amaçla  tam  binişen,  öğrenci düzeyine uygun  konuşmasını gerektirir. Sınıftaki herkes, öğretmenin  konuşmasından  aynı anlamı  çıkarabilmelidir. Yanlış anlayan yanlış, eksik anlayan eksik davranır.</a:t>
            </a:r>
          </a:p>
          <a:p>
            <a:r>
              <a:rPr lang="tr-TR" sz="2600" dirty="0"/>
              <a:t>Dil  kullanmanın  başka  bir  boyutu  seslendirmedir,  iyi  bir  konuşmacı, söylediği  kelimenin  her  sözcüğünü,  sözcüklerin  her harfini,  sözcük  ve  harfleri  yutmadan, ses olarak  çıkarmalıdır. Bu ses, öğrencileri rahatsız edecek kadar  yüksek, en uzak köşedeki öğrencinin duyup anlayamayacağı  kadar  alçak olmamalıdır. Yutkunma,  öksürme,  geçici  ses  takılmaları  durumunda  öğretmen sözünü  yinelemeli, öğrencilere  arkasını  dönmeden  konuşmalıdır.  Öğrencilerin  de konuşurken  sınıfa  yüzlerini  dönmeleri, işitme  ve  anlamayı  kolaylaştırır.  Aksi durumlarda  öğrenci anlamadığını, işitemediğini söylemeye de çekiniyorsa, konuşma  amacına  tam  ulaşamayacak,  öğretmen  “söyledim,  anlaşıldı”  yanılgısına  düşebilecektir.</a:t>
            </a:r>
          </a:p>
        </p:txBody>
      </p:sp>
    </p:spTree>
    <p:extLst>
      <p:ext uri="{BB962C8B-B14F-4D97-AF65-F5344CB8AC3E}">
        <p14:creationId xmlns:p14="http://schemas.microsoft.com/office/powerpoint/2010/main" val="1048345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E28EC009-DC2D-4CED-BE78-82C07386EAFA}"/>
              </a:ext>
            </a:extLst>
          </p:cNvPr>
          <p:cNvSpPr>
            <a:spLocks noGrp="1"/>
          </p:cNvSpPr>
          <p:nvPr>
            <p:ph type="subTitle" idx="1"/>
          </p:nvPr>
        </p:nvSpPr>
        <p:spPr>
          <a:xfrm>
            <a:off x="2527068" y="1111928"/>
            <a:ext cx="8915399" cy="4634144"/>
          </a:xfrm>
        </p:spPr>
        <p:txBody>
          <a:bodyPr>
            <a:noAutofit/>
          </a:bodyPr>
          <a:lstStyle/>
          <a:p>
            <a:pPr algn="ctr"/>
            <a:endParaRPr lang="tr-TR" sz="2400" dirty="0"/>
          </a:p>
          <a:p>
            <a:pPr algn="ctr"/>
            <a:endParaRPr lang="tr-TR" sz="2400" dirty="0"/>
          </a:p>
          <a:p>
            <a:pPr algn="ctr"/>
            <a:endParaRPr lang="tr-TR" sz="2400" dirty="0"/>
          </a:p>
          <a:p>
            <a:pPr algn="ctr"/>
            <a:endParaRPr lang="tr-TR" sz="2400" dirty="0"/>
          </a:p>
          <a:p>
            <a:pPr algn="ctr"/>
            <a:r>
              <a:rPr lang="tr-TR" sz="2400" dirty="0">
                <a:solidFill>
                  <a:srgbClr val="FF0000"/>
                </a:solidFill>
              </a:rPr>
              <a:t>B</a:t>
            </a:r>
            <a:r>
              <a:rPr lang="tr-TR" sz="2400" dirty="0">
                <a:solidFill>
                  <a:srgbClr val="00B0F0"/>
                </a:solidFill>
              </a:rPr>
              <a:t>E</a:t>
            </a:r>
            <a:r>
              <a:rPr lang="tr-TR" sz="2400" dirty="0">
                <a:solidFill>
                  <a:schemeClr val="accent1">
                    <a:lumMod val="75000"/>
                  </a:schemeClr>
                </a:solidFill>
              </a:rPr>
              <a:t>N</a:t>
            </a:r>
            <a:r>
              <a:rPr lang="tr-TR" sz="2400" dirty="0">
                <a:solidFill>
                  <a:srgbClr val="92D050"/>
                </a:solidFill>
              </a:rPr>
              <a:t>İ</a:t>
            </a:r>
            <a:r>
              <a:rPr lang="tr-TR" sz="2400" dirty="0"/>
              <a:t> </a:t>
            </a:r>
            <a:r>
              <a:rPr lang="tr-TR" sz="2400" dirty="0">
                <a:solidFill>
                  <a:srgbClr val="7030A0"/>
                </a:solidFill>
              </a:rPr>
              <a:t>D</a:t>
            </a:r>
            <a:r>
              <a:rPr lang="tr-TR" sz="2400" dirty="0">
                <a:solidFill>
                  <a:schemeClr val="accent1">
                    <a:lumMod val="40000"/>
                    <a:lumOff val="60000"/>
                  </a:schemeClr>
                </a:solidFill>
              </a:rPr>
              <a:t>İ</a:t>
            </a:r>
            <a:r>
              <a:rPr lang="tr-TR" sz="2400" dirty="0">
                <a:solidFill>
                  <a:srgbClr val="FFC000"/>
                </a:solidFill>
              </a:rPr>
              <a:t>N</a:t>
            </a:r>
            <a:r>
              <a:rPr lang="tr-TR" sz="2400" dirty="0">
                <a:solidFill>
                  <a:srgbClr val="00B0F0"/>
                </a:solidFill>
              </a:rPr>
              <a:t>L</a:t>
            </a:r>
            <a:r>
              <a:rPr lang="tr-TR" sz="2400" dirty="0">
                <a:solidFill>
                  <a:schemeClr val="accent1">
                    <a:lumMod val="75000"/>
                  </a:schemeClr>
                </a:solidFill>
              </a:rPr>
              <a:t>E</a:t>
            </a:r>
            <a:r>
              <a:rPr lang="tr-TR" sz="2400" dirty="0">
                <a:solidFill>
                  <a:schemeClr val="accent6">
                    <a:lumMod val="50000"/>
                  </a:schemeClr>
                </a:solidFill>
              </a:rPr>
              <a:t>D</a:t>
            </a:r>
            <a:r>
              <a:rPr lang="tr-TR" sz="2400" dirty="0">
                <a:solidFill>
                  <a:srgbClr val="7030A0"/>
                </a:solidFill>
              </a:rPr>
              <a:t>İ</a:t>
            </a:r>
            <a:r>
              <a:rPr lang="tr-TR" sz="2400" dirty="0">
                <a:solidFill>
                  <a:srgbClr val="FF0000"/>
                </a:solidFill>
              </a:rPr>
              <a:t>Ğ</a:t>
            </a:r>
            <a:r>
              <a:rPr lang="tr-TR" sz="2400" dirty="0">
                <a:solidFill>
                  <a:srgbClr val="002060"/>
                </a:solidFill>
              </a:rPr>
              <a:t>İ</a:t>
            </a:r>
            <a:r>
              <a:rPr lang="tr-TR" sz="2400" dirty="0">
                <a:solidFill>
                  <a:srgbClr val="FFC000"/>
                </a:solidFill>
              </a:rPr>
              <a:t>N</a:t>
            </a:r>
            <a:r>
              <a:rPr lang="tr-TR" sz="2400" dirty="0">
                <a:solidFill>
                  <a:srgbClr val="92D050"/>
                </a:solidFill>
              </a:rPr>
              <a:t>İ</a:t>
            </a:r>
            <a:r>
              <a:rPr lang="tr-TR" sz="2400" dirty="0">
                <a:solidFill>
                  <a:schemeClr val="accent1"/>
                </a:solidFill>
              </a:rPr>
              <a:t>Z</a:t>
            </a:r>
            <a:r>
              <a:rPr lang="tr-TR" sz="2400" dirty="0"/>
              <a:t> </a:t>
            </a:r>
            <a:r>
              <a:rPr lang="tr-TR" sz="2400" dirty="0">
                <a:solidFill>
                  <a:srgbClr val="7030A0"/>
                </a:solidFill>
              </a:rPr>
              <a:t>İ</a:t>
            </a:r>
            <a:r>
              <a:rPr lang="tr-TR" sz="2400" dirty="0">
                <a:solidFill>
                  <a:srgbClr val="00B0F0"/>
                </a:solidFill>
              </a:rPr>
              <a:t>Ç</a:t>
            </a:r>
            <a:r>
              <a:rPr lang="tr-TR" sz="2400" dirty="0">
                <a:solidFill>
                  <a:srgbClr val="FF0000"/>
                </a:solidFill>
              </a:rPr>
              <a:t>İ</a:t>
            </a:r>
            <a:r>
              <a:rPr lang="tr-TR" sz="2400" dirty="0">
                <a:solidFill>
                  <a:srgbClr val="00B050"/>
                </a:solidFill>
              </a:rPr>
              <a:t>N</a:t>
            </a:r>
            <a:r>
              <a:rPr lang="tr-TR" sz="2400" dirty="0"/>
              <a:t> </a:t>
            </a:r>
            <a:r>
              <a:rPr lang="tr-TR" sz="2400" dirty="0">
                <a:solidFill>
                  <a:srgbClr val="002060"/>
                </a:solidFill>
              </a:rPr>
              <a:t>T</a:t>
            </a:r>
            <a:r>
              <a:rPr lang="tr-TR" sz="2400" dirty="0">
                <a:solidFill>
                  <a:schemeClr val="accent2"/>
                </a:solidFill>
              </a:rPr>
              <a:t>E</a:t>
            </a:r>
            <a:r>
              <a:rPr lang="tr-TR" sz="2400" dirty="0">
                <a:solidFill>
                  <a:srgbClr val="C00000"/>
                </a:solidFill>
              </a:rPr>
              <a:t>Ş</a:t>
            </a:r>
            <a:r>
              <a:rPr lang="tr-TR" sz="2400" dirty="0">
                <a:solidFill>
                  <a:srgbClr val="0070C0"/>
                </a:solidFill>
              </a:rPr>
              <a:t>E</a:t>
            </a:r>
            <a:r>
              <a:rPr lang="tr-TR" sz="2400" dirty="0">
                <a:solidFill>
                  <a:srgbClr val="7030A0"/>
                </a:solidFill>
              </a:rPr>
              <a:t>K</a:t>
            </a:r>
            <a:r>
              <a:rPr lang="tr-TR" sz="2400" dirty="0">
                <a:solidFill>
                  <a:srgbClr val="92D050"/>
                </a:solidFill>
              </a:rPr>
              <a:t>K</a:t>
            </a:r>
            <a:r>
              <a:rPr lang="tr-TR" sz="2400" dirty="0">
                <a:solidFill>
                  <a:srgbClr val="FF0000"/>
                </a:solidFill>
              </a:rPr>
              <a:t>Ü</a:t>
            </a:r>
            <a:r>
              <a:rPr lang="tr-TR" sz="2400" dirty="0">
                <a:solidFill>
                  <a:schemeClr val="accent1"/>
                </a:solidFill>
              </a:rPr>
              <a:t>R</a:t>
            </a:r>
            <a:r>
              <a:rPr lang="tr-TR" sz="2400" dirty="0">
                <a:solidFill>
                  <a:srgbClr val="00B050"/>
                </a:solidFill>
              </a:rPr>
              <a:t>L</a:t>
            </a:r>
            <a:r>
              <a:rPr lang="tr-TR" sz="2400" dirty="0">
                <a:solidFill>
                  <a:srgbClr val="7030A0"/>
                </a:solidFill>
              </a:rPr>
              <a:t>E</a:t>
            </a:r>
            <a:r>
              <a:rPr lang="tr-TR" sz="2400" dirty="0">
                <a:solidFill>
                  <a:srgbClr val="00B0F0"/>
                </a:solidFill>
              </a:rPr>
              <a:t>R</a:t>
            </a:r>
            <a:r>
              <a:rPr lang="tr-TR" sz="2400" dirty="0"/>
              <a:t> </a:t>
            </a:r>
            <a:r>
              <a:rPr lang="tr-TR" sz="2400" dirty="0">
                <a:solidFill>
                  <a:srgbClr val="FF0000"/>
                </a:solidFill>
                <a:sym typeface="Wingdings" panose="05000000000000000000" pitchFamily="2" charset="2"/>
              </a:rPr>
              <a:t></a:t>
            </a:r>
            <a:endParaRPr lang="tr-TR" sz="2400" dirty="0">
              <a:solidFill>
                <a:srgbClr val="FF0000"/>
              </a:solidFill>
            </a:endParaRPr>
          </a:p>
        </p:txBody>
      </p:sp>
    </p:spTree>
    <p:extLst>
      <p:ext uri="{BB962C8B-B14F-4D97-AF65-F5344CB8AC3E}">
        <p14:creationId xmlns:p14="http://schemas.microsoft.com/office/powerpoint/2010/main" val="1964185859"/>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137</TotalTime>
  <Words>1379</Words>
  <Application>Microsoft Office PowerPoint</Application>
  <PresentationFormat>Geniş ekran</PresentationFormat>
  <Paragraphs>37</Paragraphs>
  <Slides>16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16</vt:i4>
      </vt:variant>
    </vt:vector>
  </HeadingPairs>
  <TitlesOfParts>
    <vt:vector size="21" baseType="lpstr">
      <vt:lpstr>Arial</vt:lpstr>
      <vt:lpstr>Century Gothic</vt:lpstr>
      <vt:lpstr>Wingdings</vt:lpstr>
      <vt:lpstr>Wingdings 3</vt:lpstr>
      <vt:lpstr>Duman</vt:lpstr>
      <vt:lpstr>Konular</vt:lpstr>
      <vt:lpstr>Sınıf Yönetiminin Sınıf Dışı Değişkenleri</vt:lpstr>
      <vt:lpstr>PowerPoint Sunusu</vt:lpstr>
      <vt:lpstr>1.Uzak Çevre</vt:lpstr>
      <vt:lpstr>2.Yakın Çevre</vt:lpstr>
      <vt:lpstr>PowerPoint Sunusu</vt:lpstr>
      <vt:lpstr>3.Aile</vt:lpstr>
      <vt:lpstr>PowerPoint Sunusu</vt:lpstr>
      <vt:lpstr>PowerPoint Sunusu</vt:lpstr>
      <vt:lpstr>4.Okul</vt:lpstr>
      <vt:lpstr>PowerPoint Sunusu</vt:lpstr>
      <vt:lpstr>PowerPoint Sunusu</vt:lpstr>
      <vt:lpstr>PowerPoint Sunusu</vt:lpstr>
      <vt:lpstr>Sınıfta İletişim</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Sınıf Yönetiminin Sınıf Dışı Değişkenleri</dc:title>
  <dc:creator>Aykut Karaoğlu</dc:creator>
  <cp:lastModifiedBy>Etem</cp:lastModifiedBy>
  <cp:revision>15</cp:revision>
  <dcterms:created xsi:type="dcterms:W3CDTF">2017-12-15T04:45:21Z</dcterms:created>
  <dcterms:modified xsi:type="dcterms:W3CDTF">2018-10-13T11:23:48Z</dcterms:modified>
</cp:coreProperties>
</file>