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2" r:id="rId1"/>
  </p:sldMasterIdLst>
  <p:sldIdLst>
    <p:sldId id="275" r:id="rId2"/>
    <p:sldId id="268" r:id="rId3"/>
    <p:sldId id="270" r:id="rId4"/>
    <p:sldId id="256" r:id="rId5"/>
    <p:sldId id="257" r:id="rId6"/>
    <p:sldId id="258" r:id="rId7"/>
    <p:sldId id="261" r:id="rId8"/>
    <p:sldId id="262" r:id="rId9"/>
    <p:sldId id="263" r:id="rId10"/>
    <p:sldId id="264" r:id="rId11"/>
    <p:sldId id="265" r:id="rId12"/>
    <p:sldId id="276" r:id="rId13"/>
    <p:sldId id="266" r:id="rId14"/>
    <p:sldId id="267" r:id="rId15"/>
    <p:sldId id="269" r:id="rId16"/>
    <p:sldId id="271" r:id="rId17"/>
    <p:sldId id="272"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53" autoAdjust="0"/>
    <p:restoredTop sz="94660"/>
  </p:normalViewPr>
  <p:slideViewPr>
    <p:cSldViewPr>
      <p:cViewPr varScale="1">
        <p:scale>
          <a:sx n="80" d="100"/>
          <a:sy n="80"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5" name="Dikdörtgen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Dikdörtgen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Dikdörtgen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Dikdörtgen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Alt Başlık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p:txBody>
          <a:bodyPr/>
          <a:lstStyle/>
          <a:p>
            <a:fld id="{5E1E4428-4F58-4979-B11D-03621203CDB5}" type="datetimeFigureOut">
              <a:rPr lang="tr-TR" smtClean="0"/>
              <a:t>13.10.2018</a:t>
            </a:fld>
            <a:endParaRPr lang="tr-TR"/>
          </a:p>
        </p:txBody>
      </p:sp>
      <p:sp>
        <p:nvSpPr>
          <p:cNvPr id="17" name="Altbilgi Yer Tutucusu 16"/>
          <p:cNvSpPr>
            <a:spLocks noGrp="1"/>
          </p:cNvSpPr>
          <p:nvPr>
            <p:ph type="ftr" sz="quarter" idx="11"/>
          </p:nvPr>
        </p:nvSpPr>
        <p:spPr/>
        <p:txBody>
          <a:bodyPr/>
          <a:lstStyle/>
          <a:p>
            <a:endParaRPr lang="tr-TR"/>
          </a:p>
        </p:txBody>
      </p:sp>
      <p:sp>
        <p:nvSpPr>
          <p:cNvPr id="7" name="Düz Bağlayıcı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Dikdörtgen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ayt Numarası Yer Tutucusu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2154E70-A10A-4256-9753-9E735B3D28E7}" type="slidenum">
              <a:rPr lang="tr-TR" smtClean="0"/>
              <a:t>‹#›</a:t>
            </a:fld>
            <a:endParaRPr lang="tr-TR"/>
          </a:p>
        </p:txBody>
      </p:sp>
      <p:sp>
        <p:nvSpPr>
          <p:cNvPr id="8" name="Başlık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solidFill>
                  <a:schemeClr val="accent3">
                    <a:shade val="75000"/>
                  </a:schemeClr>
                </a:solidFill>
              </a:defRPr>
            </a:lvl1pPr>
          </a:lstStyle>
          <a:p>
            <a:r>
              <a:rPr kumimoji="0" lang="tr-TR" smtClean="0"/>
              <a:t>Asıl başlık stili için tıklatın</a:t>
            </a:r>
            <a:endParaRPr kumimoji="0" lang="en-US"/>
          </a:p>
        </p:txBody>
      </p:sp>
      <p:sp>
        <p:nvSpPr>
          <p:cNvPr id="4" name="Veri Yer Tutucusu 3"/>
          <p:cNvSpPr>
            <a:spLocks noGrp="1"/>
          </p:cNvSpPr>
          <p:nvPr>
            <p:ph type="dt" sz="half" idx="10"/>
          </p:nvPr>
        </p:nvSpPr>
        <p:spPr/>
        <p:txBody>
          <a:bodyPr/>
          <a:lstStyle/>
          <a:p>
            <a:fld id="{5E1E4428-4F58-4979-B11D-03621203CDB5}"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a:xfrm>
            <a:off x="4361688" y="1026372"/>
            <a:ext cx="457200" cy="441325"/>
          </a:xfrm>
        </p:spPr>
        <p:txBody>
          <a:bodyPr/>
          <a:lstStyle/>
          <a:p>
            <a:fld id="{E2154E70-A10A-4256-9753-9E735B3D28E7}" type="slidenum">
              <a:rPr lang="tr-TR" smtClean="0"/>
              <a:t>‹#›</a:t>
            </a:fld>
            <a:endParaRPr lang="tr-TR"/>
          </a:p>
        </p:txBody>
      </p:sp>
      <p:sp>
        <p:nvSpPr>
          <p:cNvPr id="8" name="İçerik Yer Tutucusu 7"/>
          <p:cNvSpPr>
            <a:spLocks noGrp="1"/>
          </p:cNvSpPr>
          <p:nvPr>
            <p:ph sz="quarter" idx="1"/>
          </p:nvPr>
        </p:nvSpPr>
        <p:spPr>
          <a:xfrm>
            <a:off x="301752" y="1527048"/>
            <a:ext cx="850392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1"/>
      </p:bgRef>
    </p:bg>
    <p:spTree>
      <p:nvGrpSpPr>
        <p:cNvPr id="1" name=""/>
        <p:cNvGrpSpPr/>
        <p:nvPr/>
      </p:nvGrpSpPr>
      <p:grpSpPr>
        <a:xfrm>
          <a:off x="0" y="0"/>
          <a:ext cx="0" cy="0"/>
          <a:chOff x="0" y="0"/>
          <a:chExt cx="0" cy="0"/>
        </a:xfrm>
      </p:grpSpPr>
      <p:sp>
        <p:nvSpPr>
          <p:cNvPr id="17" name="Dikdörtgen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Dikdörtgen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Dikdörtgen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Dikdörtgen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Dikdörtgen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Metin Yer Tutucusu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3" name="Dikdörtgen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ikdörtgen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Altbilgi Yer Tutucusu 4"/>
          <p:cNvSpPr>
            <a:spLocks noGrp="1"/>
          </p:cNvSpPr>
          <p:nvPr>
            <p:ph type="ftr" sz="quarter" idx="11"/>
          </p:nvPr>
        </p:nvSpPr>
        <p:spPr/>
        <p:txBody>
          <a:bodyPr/>
          <a:lstStyle/>
          <a:p>
            <a:endParaRPr lang="tr-TR"/>
          </a:p>
        </p:txBody>
      </p:sp>
      <p:sp>
        <p:nvSpPr>
          <p:cNvPr id="4" name="Veri Yer Tutucusu 3"/>
          <p:cNvSpPr>
            <a:spLocks noGrp="1"/>
          </p:cNvSpPr>
          <p:nvPr>
            <p:ph type="dt" sz="half" idx="10"/>
          </p:nvPr>
        </p:nvSpPr>
        <p:spPr/>
        <p:txBody>
          <a:bodyPr/>
          <a:lstStyle/>
          <a:p>
            <a:fld id="{5E1E4428-4F58-4979-B11D-03621203CDB5}" type="datetimeFigureOut">
              <a:rPr lang="tr-TR" smtClean="0"/>
              <a:t>13.10.2018</a:t>
            </a:fld>
            <a:endParaRPr lang="tr-TR"/>
          </a:p>
        </p:txBody>
      </p:sp>
      <p:sp>
        <p:nvSpPr>
          <p:cNvPr id="8" name="Düz Bağlayıcı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ayt Numarası Yer Tutucusu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2154E70-A10A-4256-9753-9E735B3D28E7}" type="slidenum">
              <a:rPr lang="tr-TR" smtClean="0"/>
              <a:t>‹#›</a:t>
            </a:fld>
            <a:endParaRPr lang="tr-TR"/>
          </a:p>
        </p:txBody>
      </p:sp>
      <p:sp>
        <p:nvSpPr>
          <p:cNvPr id="2" name="Başlık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301752" y="228600"/>
            <a:ext cx="8534400" cy="758952"/>
          </a:xfrm>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a:xfrm>
            <a:off x="5791200" y="6409944"/>
            <a:ext cx="3044952" cy="365760"/>
          </a:xfrm>
        </p:spPr>
        <p:txBody>
          <a:bodyPr/>
          <a:lstStyle/>
          <a:p>
            <a:fld id="{5E1E4428-4F58-4979-B11D-03621203CDB5}" type="datetimeFigureOut">
              <a:rPr lang="tr-TR" smtClean="0"/>
              <a:t>13.10.2018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2154E70-A10A-4256-9753-9E735B3D28E7}" type="slidenum">
              <a:rPr lang="tr-TR" smtClean="0"/>
              <a:t>‹#›</a:t>
            </a:fld>
            <a:endParaRPr lang="tr-TR"/>
          </a:p>
        </p:txBody>
      </p:sp>
      <p:sp>
        <p:nvSpPr>
          <p:cNvPr id="8" name="Düz Bağlayıcı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çerik Yer Tutucusu 9"/>
          <p:cNvSpPr>
            <a:spLocks noGrp="1"/>
          </p:cNvSpPr>
          <p:nvPr>
            <p:ph sz="half" idx="1"/>
          </p:nvPr>
        </p:nvSpPr>
        <p:spPr>
          <a:xfrm>
            <a:off x="301752"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İçerik Yer Tutucusu 11"/>
          <p:cNvSpPr>
            <a:spLocks noGrp="1"/>
          </p:cNvSpPr>
          <p:nvPr>
            <p:ph sz="half" idx="2"/>
          </p:nvPr>
        </p:nvSpPr>
        <p:spPr>
          <a:xfrm>
            <a:off x="4800600"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1">
        <a:schemeClr val="bg2"/>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Dikdörtgen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Dikdörtgen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Dikdörtgen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Dikdörtgen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Dikdörtgen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ikdörtgen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Metin Yer Tutucusu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Veri Yer Tutucusu 6"/>
          <p:cNvSpPr>
            <a:spLocks noGrp="1"/>
          </p:cNvSpPr>
          <p:nvPr>
            <p:ph type="dt" sz="half" idx="10"/>
          </p:nvPr>
        </p:nvSpPr>
        <p:spPr/>
        <p:txBody>
          <a:bodyPr/>
          <a:lstStyle/>
          <a:p>
            <a:fld id="{5E1E4428-4F58-4979-B11D-03621203CDB5}" type="datetimeFigureOut">
              <a:rPr lang="tr-TR" smtClean="0"/>
              <a:t>13.10.2018</a:t>
            </a:fld>
            <a:endParaRPr lang="tr-TR"/>
          </a:p>
        </p:txBody>
      </p:sp>
      <p:sp>
        <p:nvSpPr>
          <p:cNvPr id="8" name="Altbilgi Yer Tutucusu 7"/>
          <p:cNvSpPr>
            <a:spLocks noGrp="1"/>
          </p:cNvSpPr>
          <p:nvPr>
            <p:ph type="ftr" sz="quarter" idx="11"/>
          </p:nvPr>
        </p:nvSpPr>
        <p:spPr>
          <a:xfrm>
            <a:off x="304800" y="6409944"/>
            <a:ext cx="3581400" cy="365760"/>
          </a:xfrm>
        </p:spPr>
        <p:txBody>
          <a:bodyPr/>
          <a:lstStyle/>
          <a:p>
            <a:endParaRPr lang="tr-TR"/>
          </a:p>
        </p:txBody>
      </p:sp>
      <p:sp>
        <p:nvSpPr>
          <p:cNvPr id="15" name="Düz Bağlayıcı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çerik Yer Tutucusu 23"/>
          <p:cNvSpPr>
            <a:spLocks noGrp="1"/>
          </p:cNvSpPr>
          <p:nvPr>
            <p:ph sz="quarter" idx="2"/>
          </p:nvPr>
        </p:nvSpPr>
        <p:spPr>
          <a:xfrm>
            <a:off x="301752" y="2471383"/>
            <a:ext cx="4041648" cy="3818404"/>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İçerik Yer Tutucusu 25"/>
          <p:cNvSpPr>
            <a:spLocks noGrp="1"/>
          </p:cNvSpPr>
          <p:nvPr>
            <p:ph sz="quarter" idx="4"/>
          </p:nvPr>
        </p:nvSpPr>
        <p:spPr>
          <a:xfrm>
            <a:off x="4800600" y="2471383"/>
            <a:ext cx="4038600" cy="382219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ayt Numarası Yer Tutucusu 8"/>
          <p:cNvSpPr>
            <a:spLocks noGrp="1"/>
          </p:cNvSpPr>
          <p:nvPr>
            <p:ph type="sldNum" sz="quarter" idx="12"/>
          </p:nvPr>
        </p:nvSpPr>
        <p:spPr>
          <a:xfrm>
            <a:off x="4343400" y="1042416"/>
            <a:ext cx="457200" cy="441325"/>
          </a:xfrm>
        </p:spPr>
        <p:txBody>
          <a:bodyPr/>
          <a:lstStyle>
            <a:lvl1pPr algn="ctr">
              <a:defRPr/>
            </a:lvl1pPr>
          </a:lstStyle>
          <a:p>
            <a:fld id="{E2154E70-A10A-4256-9753-9E735B3D28E7}" type="slidenum">
              <a:rPr lang="tr-TR" smtClean="0"/>
              <a:t>‹#›</a:t>
            </a:fld>
            <a:endParaRPr lang="tr-TR"/>
          </a:p>
        </p:txBody>
      </p:sp>
      <p:sp>
        <p:nvSpPr>
          <p:cNvPr id="23" name="Başlık 22"/>
          <p:cNvSpPr>
            <a:spLocks noGrp="1"/>
          </p:cNvSpPr>
          <p:nvPr>
            <p:ph type="title"/>
          </p:nvPr>
        </p:nvSpPr>
        <p:spPr/>
        <p:txBody>
          <a:bodyPr rtlCol="0" anchor="b" anchorCtr="0"/>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5E1E4428-4F58-4979-B11D-03621203CDB5}" type="datetimeFigureOut">
              <a:rPr lang="tr-TR" smtClean="0"/>
              <a:t>13.10.2018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a:xfrm>
            <a:off x="4343400" y="1036020"/>
            <a:ext cx="457200" cy="441325"/>
          </a:xfrm>
        </p:spPr>
        <p:txBody>
          <a:bodyPr/>
          <a:lstStyle/>
          <a:p>
            <a:fld id="{E2154E70-A10A-4256-9753-9E735B3D28E7}"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Dikdörtgen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Dikdörtgen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Dikdörtgen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Dikdörtgen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ikdörtgen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Dikdörtgen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Veri Yer Tutucusu 1"/>
          <p:cNvSpPr>
            <a:spLocks noGrp="1"/>
          </p:cNvSpPr>
          <p:nvPr>
            <p:ph type="dt" sz="half" idx="10"/>
          </p:nvPr>
        </p:nvSpPr>
        <p:spPr/>
        <p:txBody>
          <a:bodyPr/>
          <a:lstStyle/>
          <a:p>
            <a:fld id="{5E1E4428-4F58-4979-B11D-03621203CDB5}" type="datetimeFigureOut">
              <a:rPr lang="tr-TR" smtClean="0"/>
              <a:t>13.10.2018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2154E70-A10A-4256-9753-9E735B3D28E7}"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9" name="Dikdörtgen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Dikdörtgen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Dikdörtgen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Dikdörtgen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Dikdörtgen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ikdörtgen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Düz Bağlayıcı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çerik Yer Tutucusu 19"/>
          <p:cNvSpPr>
            <a:spLocks noGrp="1"/>
          </p:cNvSpPr>
          <p:nvPr>
            <p:ph sz="quarter" idx="1"/>
          </p:nvPr>
        </p:nvSpPr>
        <p:spPr>
          <a:xfrm>
            <a:off x="3124200" y="685800"/>
            <a:ext cx="5638800" cy="5410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ayt Numarası Yer Tutucusu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2154E70-A10A-4256-9753-9E735B3D28E7}" type="slidenum">
              <a:rPr lang="tr-TR" smtClean="0"/>
              <a:t>‹#›</a:t>
            </a:fld>
            <a:endParaRPr lang="tr-TR"/>
          </a:p>
        </p:txBody>
      </p:sp>
      <p:sp>
        <p:nvSpPr>
          <p:cNvPr id="21" name="Dikdörtgen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Veri Yer Tutucusu 4"/>
          <p:cNvSpPr>
            <a:spLocks noGrp="1"/>
          </p:cNvSpPr>
          <p:nvPr>
            <p:ph type="dt" sz="half" idx="10"/>
          </p:nvPr>
        </p:nvSpPr>
        <p:spPr/>
        <p:txBody>
          <a:bodyPr/>
          <a:lstStyle/>
          <a:p>
            <a:fld id="{5E1E4428-4F58-4979-B11D-03621203CDB5}" type="datetimeFigureOut">
              <a:rPr lang="tr-TR" smtClean="0"/>
              <a:t>13.10.2018</a:t>
            </a:fld>
            <a:endParaRPr lang="tr-TR"/>
          </a:p>
        </p:txBody>
      </p:sp>
      <p:sp>
        <p:nvSpPr>
          <p:cNvPr id="6" name="Altbilgi Yer Tutucusu 5"/>
          <p:cNvSpPr>
            <a:spLocks noGrp="1"/>
          </p:cNvSpPr>
          <p:nvPr>
            <p:ph type="ftr" sz="quarter" idx="11"/>
          </p:nvPr>
        </p:nvSpPr>
        <p:spPr>
          <a:xfrm>
            <a:off x="301752" y="6410848"/>
            <a:ext cx="3383280" cy="365760"/>
          </a:xfrm>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1" name="Düz Bağlayıcı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Dikdörtgen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Dikdörtgen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Dikdörtgen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Dikdörtgen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Dikdörtgen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Dikdörtgen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ayt Numarası Yer Tutucusu 6"/>
          <p:cNvSpPr>
            <a:spLocks noGrp="1"/>
          </p:cNvSpPr>
          <p:nvPr>
            <p:ph type="sldNum" sz="quarter" idx="12"/>
          </p:nvPr>
        </p:nvSpPr>
        <p:spPr>
          <a:xfrm>
            <a:off x="1371600" y="312738"/>
            <a:ext cx="457200" cy="441325"/>
          </a:xfrm>
        </p:spPr>
        <p:txBody>
          <a:bodyPr/>
          <a:lstStyle/>
          <a:p>
            <a:fld id="{E2154E70-A10A-4256-9753-9E735B3D28E7}" type="slidenum">
              <a:rPr lang="tr-TR" smtClean="0"/>
              <a:t>‹#›</a:t>
            </a:fld>
            <a:endParaRPr lang="tr-TR"/>
          </a:p>
        </p:txBody>
      </p:sp>
      <p:sp>
        <p:nvSpPr>
          <p:cNvPr id="2" name="Başlık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3000375" y="609600"/>
            <a:ext cx="5867400" cy="4267200"/>
          </a:xfrm>
        </p:spPr>
        <p:txBody>
          <a:bodyPr/>
          <a:lstStyle>
            <a:lvl1pPr marL="0" indent="0">
              <a:buNone/>
              <a:defRPr sz="3200"/>
            </a:lvl1pPr>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22" name="Dikdörtgen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Veri Yer Tutucusu 4"/>
          <p:cNvSpPr>
            <a:spLocks noGrp="1"/>
          </p:cNvSpPr>
          <p:nvPr>
            <p:ph type="dt" sz="half" idx="10"/>
          </p:nvPr>
        </p:nvSpPr>
        <p:spPr>
          <a:xfrm>
            <a:off x="5788152" y="6404984"/>
            <a:ext cx="3044952" cy="365760"/>
          </a:xfrm>
        </p:spPr>
        <p:txBody>
          <a:bodyPr/>
          <a:lstStyle/>
          <a:p>
            <a:fld id="{5E1E4428-4F58-4979-B11D-03621203CDB5}" type="datetimeFigureOut">
              <a:rPr lang="tr-TR" smtClean="0"/>
              <a:t>13.10.2018</a:t>
            </a:fld>
            <a:endParaRPr lang="tr-TR"/>
          </a:p>
        </p:txBody>
      </p:sp>
      <p:sp>
        <p:nvSpPr>
          <p:cNvPr id="6" name="Altbilgi Yer Tutucusu 5"/>
          <p:cNvSpPr>
            <a:spLocks noGrp="1"/>
          </p:cNvSpPr>
          <p:nvPr>
            <p:ph type="ftr" sz="quarter" idx="11"/>
          </p:nvPr>
        </p:nvSpPr>
        <p:spPr>
          <a:xfrm>
            <a:off x="301752" y="6410848"/>
            <a:ext cx="3584448" cy="365760"/>
          </a:xfrm>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5E1E4428-4F58-4979-B11D-03621203CDB5}"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154E70-A10A-4256-9753-9E735B3D28E7}"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2"/>
      </p:bgRef>
    </p:bg>
    <p:spTree>
      <p:nvGrpSpPr>
        <p:cNvPr id="1" name=""/>
        <p:cNvGrpSpPr/>
        <p:nvPr/>
      </p:nvGrpSpPr>
      <p:grpSpPr>
        <a:xfrm>
          <a:off x="0" y="0"/>
          <a:ext cx="0" cy="0"/>
          <a:chOff x="0" y="0"/>
          <a:chExt cx="0" cy="0"/>
        </a:xfrm>
      </p:grpSpPr>
      <p:sp>
        <p:nvSpPr>
          <p:cNvPr id="7" name="Dikdörtgen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Dikdörtgen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Dikdörtgen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Dikdörtgen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Dikdörtgen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Dikdörtgen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Düz Bağlayıcı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ayt Numarası Yer Tutucusu 5"/>
          <p:cNvSpPr>
            <a:spLocks noGrp="1"/>
          </p:cNvSpPr>
          <p:nvPr>
            <p:ph type="sldNum" sz="quarter" idx="12"/>
          </p:nvPr>
        </p:nvSpPr>
        <p:spPr>
          <a:xfrm>
            <a:off x="6915912" y="3009901"/>
            <a:ext cx="457200" cy="441325"/>
          </a:xfrm>
        </p:spPr>
        <p:txBody>
          <a:bodyPr/>
          <a:lstStyle/>
          <a:p>
            <a:fld id="{E2154E70-A10A-4256-9753-9E735B3D28E7}" type="slidenum">
              <a:rPr lang="tr-TR" smtClean="0"/>
              <a:t>‹#›</a:t>
            </a:fld>
            <a:endParaRPr lang="tr-TR"/>
          </a:p>
        </p:txBody>
      </p:sp>
      <p:sp>
        <p:nvSpPr>
          <p:cNvPr id="3" name="Dikey Metin Yer Tutucusu 2"/>
          <p:cNvSpPr>
            <a:spLocks noGrp="1"/>
          </p:cNvSpPr>
          <p:nvPr>
            <p:ph type="body" orient="vert" idx="1"/>
          </p:nvPr>
        </p:nvSpPr>
        <p:spPr>
          <a:xfrm>
            <a:off x="304800" y="304800"/>
            <a:ext cx="6553200" cy="5821366"/>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5E1E4428-4F58-4979-B11D-03621203CDB5}"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2" name="Dikey Başlık 1"/>
          <p:cNvSpPr>
            <a:spLocks noGrp="1"/>
          </p:cNvSpPr>
          <p:nvPr>
            <p:ph type="title" orient="vert"/>
          </p:nvPr>
        </p:nvSpPr>
        <p:spPr>
          <a:xfrm>
            <a:off x="7391400" y="304801"/>
            <a:ext cx="1447800" cy="5851525"/>
          </a:xfrm>
        </p:spPr>
        <p:txBody>
          <a:bodyPr vert="eaVert"/>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Dikdörtgen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Dikdörtgen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Dikdörtgen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Dikdörtgen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Dikdörtgen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Veri Yer Tutucusu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E1E4428-4F58-4979-B11D-03621203CDB5}" type="datetimeFigureOut">
              <a:rPr lang="tr-TR" smtClean="0"/>
              <a:t>13.10.2018</a:t>
            </a:fld>
            <a:endParaRPr lang="tr-TR"/>
          </a:p>
        </p:txBody>
      </p:sp>
      <p:sp>
        <p:nvSpPr>
          <p:cNvPr id="3" name="Altbilgi Yer Tutucusu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tr-TR"/>
          </a:p>
        </p:txBody>
      </p:sp>
      <p:sp>
        <p:nvSpPr>
          <p:cNvPr id="8" name="Dikdörtgen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Düz Bağlayıcı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ayt Numarası Yer Tutucusu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2154E70-A10A-4256-9753-9E735B3D28E7}" type="slidenum">
              <a:rPr lang="tr-TR" smtClean="0"/>
              <a:t>‹#›</a:t>
            </a:fld>
            <a:endParaRPr lang="tr-TR"/>
          </a:p>
        </p:txBody>
      </p:sp>
      <p:sp>
        <p:nvSpPr>
          <p:cNvPr id="22" name="Başlık Yer Tutucusu 21"/>
          <p:cNvSpPr>
            <a:spLocks noGrp="1"/>
          </p:cNvSpPr>
          <p:nvPr>
            <p:ph type="title"/>
          </p:nvPr>
        </p:nvSpPr>
        <p:spPr>
          <a:xfrm>
            <a:off x="301752" y="228600"/>
            <a:ext cx="8534400" cy="758952"/>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5" descr="http://sunaalbayrak.info.tr/wp-content/uploads/2012/05/etkili-sinif-yonetimi.jpg"/>
          <p:cNvPicPr>
            <a:picLocks noGr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5150169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534400" cy="758952"/>
          </a:xfrm>
        </p:spPr>
        <p:txBody>
          <a:bodyPr>
            <a:normAutofit fontScale="90000"/>
          </a:bodyPr>
          <a:lstStyle/>
          <a:p>
            <a:r>
              <a:rPr lang="tr-TR" dirty="0" smtClean="0"/>
              <a:t>İSTANBUL AYDIN ÜNİVERSİTESİ</a:t>
            </a:r>
            <a:br>
              <a:rPr lang="tr-TR" dirty="0" smtClean="0"/>
            </a:br>
            <a:r>
              <a:rPr lang="tr-TR" dirty="0" smtClean="0"/>
              <a:t>EĞİTİM FAKÜLTESİ</a:t>
            </a:r>
            <a:endParaRPr lang="tr-TR" dirty="0"/>
          </a:p>
        </p:txBody>
      </p:sp>
      <p:sp>
        <p:nvSpPr>
          <p:cNvPr id="3" name="İçerik Yer Tutucusu 2"/>
          <p:cNvSpPr>
            <a:spLocks noGrp="1"/>
          </p:cNvSpPr>
          <p:nvPr>
            <p:ph sz="quarter" idx="1"/>
          </p:nvPr>
        </p:nvSpPr>
        <p:spPr/>
        <p:txBody>
          <a:bodyPr/>
          <a:lstStyle/>
          <a:p>
            <a:pPr marL="0" indent="0">
              <a:buNone/>
            </a:pPr>
            <a:r>
              <a:rPr lang="tr-TR" dirty="0" smtClean="0"/>
              <a:t>                    </a:t>
            </a:r>
          </a:p>
          <a:p>
            <a:pPr marL="0" indent="0">
              <a:buNone/>
            </a:pPr>
            <a:r>
              <a:rPr lang="tr-TR" dirty="0"/>
              <a:t> </a:t>
            </a:r>
            <a:r>
              <a:rPr lang="tr-TR" dirty="0" smtClean="0"/>
              <a:t>                    </a:t>
            </a:r>
          </a:p>
          <a:p>
            <a:pPr marL="0" indent="0">
              <a:buNone/>
            </a:pPr>
            <a:r>
              <a:rPr lang="tr-TR" dirty="0"/>
              <a:t> </a:t>
            </a:r>
            <a:r>
              <a:rPr lang="tr-TR" dirty="0" smtClean="0"/>
              <a:t>                     </a:t>
            </a:r>
          </a:p>
          <a:p>
            <a:pPr marL="0" indent="0" algn="ctr">
              <a:buNone/>
            </a:pPr>
            <a:r>
              <a:rPr lang="tr-TR" dirty="0" smtClean="0"/>
              <a:t>SINIF YÖNETİM MODELLERİ</a:t>
            </a:r>
          </a:p>
          <a:p>
            <a:pPr marL="0" indent="0">
              <a:buNone/>
            </a:pPr>
            <a:r>
              <a:rPr lang="tr-TR" dirty="0" smtClean="0"/>
              <a:t>                                    </a:t>
            </a:r>
            <a:endParaRPr lang="tr-TR" dirty="0"/>
          </a:p>
        </p:txBody>
      </p:sp>
    </p:spTree>
    <p:extLst>
      <p:ext uri="{BB962C8B-B14F-4D97-AF65-F5344CB8AC3E}">
        <p14:creationId xmlns:p14="http://schemas.microsoft.com/office/powerpoint/2010/main" val="9924958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rot="16200000">
            <a:off x="-936610" y="2694054"/>
            <a:ext cx="5112568" cy="1008115"/>
          </a:xfrm>
          <a:prstGeom prst="rect">
            <a:avLst/>
          </a:prstGeom>
          <a:ln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latin typeface="Times New Roman" pitchFamily="18" charset="0"/>
                <a:cs typeface="Times New Roman" pitchFamily="18" charset="0"/>
              </a:rPr>
              <a:t>SINIF YÖNETİMİ MODELLERİ</a:t>
            </a:r>
            <a:endParaRPr lang="tr-TR" sz="2400" dirty="0">
              <a:latin typeface="Times New Roman" pitchFamily="18" charset="0"/>
              <a:cs typeface="Times New Roman" pitchFamily="18" charset="0"/>
            </a:endParaRPr>
          </a:p>
        </p:txBody>
      </p:sp>
      <p:cxnSp>
        <p:nvCxnSpPr>
          <p:cNvPr id="24" name="Düz Bağlayıcı 23"/>
          <p:cNvCxnSpPr>
            <a:stCxn id="4" idx="2"/>
          </p:cNvCxnSpPr>
          <p:nvPr/>
        </p:nvCxnSpPr>
        <p:spPr>
          <a:xfrm flipV="1">
            <a:off x="2123732" y="3198111"/>
            <a:ext cx="6081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Düz Bağlayıcı 26"/>
          <p:cNvCxnSpPr/>
          <p:nvPr/>
        </p:nvCxnSpPr>
        <p:spPr>
          <a:xfrm>
            <a:off x="2731840" y="1575640"/>
            <a:ext cx="0" cy="32935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Düz Bağlayıcı 34"/>
          <p:cNvCxnSpPr>
            <a:endCxn id="53" idx="1"/>
          </p:cNvCxnSpPr>
          <p:nvPr/>
        </p:nvCxnSpPr>
        <p:spPr>
          <a:xfrm flipV="1">
            <a:off x="2731840" y="1575640"/>
            <a:ext cx="783137" cy="216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Düz Bağlayıcı 41"/>
          <p:cNvCxnSpPr/>
          <p:nvPr/>
        </p:nvCxnSpPr>
        <p:spPr>
          <a:xfrm>
            <a:off x="2731840" y="3861048"/>
            <a:ext cx="7837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Düz Bağlayıcı 51"/>
          <p:cNvCxnSpPr/>
          <p:nvPr/>
        </p:nvCxnSpPr>
        <p:spPr>
          <a:xfrm>
            <a:off x="2731840" y="4869160"/>
            <a:ext cx="783704"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Dikdörtgen 52"/>
          <p:cNvSpPr/>
          <p:nvPr/>
        </p:nvSpPr>
        <p:spPr>
          <a:xfrm>
            <a:off x="3514977" y="1179596"/>
            <a:ext cx="3545401"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TEPKİSEL  MODEL</a:t>
            </a:r>
            <a:endParaRPr lang="tr-TR" dirty="0"/>
          </a:p>
        </p:txBody>
      </p:sp>
      <p:sp>
        <p:nvSpPr>
          <p:cNvPr id="55" name="Dikdörtgen 54"/>
          <p:cNvSpPr/>
          <p:nvPr/>
        </p:nvSpPr>
        <p:spPr>
          <a:xfrm>
            <a:off x="3514978" y="2204864"/>
            <a:ext cx="3545401"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ÖNLEMSEL MODEL</a:t>
            </a:r>
            <a:endParaRPr lang="tr-TR" dirty="0"/>
          </a:p>
        </p:txBody>
      </p:sp>
      <p:sp>
        <p:nvSpPr>
          <p:cNvPr id="56" name="Dikdörtgen 55"/>
          <p:cNvSpPr/>
          <p:nvPr/>
        </p:nvSpPr>
        <p:spPr>
          <a:xfrm>
            <a:off x="3515544" y="3465004"/>
            <a:ext cx="3545401"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GELİŞİMSEL MODEL</a:t>
            </a:r>
            <a:endParaRPr lang="tr-TR" dirty="0"/>
          </a:p>
        </p:txBody>
      </p:sp>
      <p:sp>
        <p:nvSpPr>
          <p:cNvPr id="57" name="Dikdörtgen 56"/>
          <p:cNvSpPr/>
          <p:nvPr/>
        </p:nvSpPr>
        <p:spPr>
          <a:xfrm>
            <a:off x="3515544" y="4545124"/>
            <a:ext cx="3545401"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BÜTÜNSEL MODEL</a:t>
            </a:r>
            <a:endParaRPr lang="tr-TR" dirty="0"/>
          </a:p>
        </p:txBody>
      </p:sp>
      <p:cxnSp>
        <p:nvCxnSpPr>
          <p:cNvPr id="61" name="Düz Bağlayıcı 60"/>
          <p:cNvCxnSpPr/>
          <p:nvPr/>
        </p:nvCxnSpPr>
        <p:spPr>
          <a:xfrm>
            <a:off x="2731840" y="2600908"/>
            <a:ext cx="7837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3982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67544" y="548680"/>
            <a:ext cx="8229600" cy="1143000"/>
          </a:xfrm>
        </p:spPr>
        <p:txBody>
          <a:bodyPr>
            <a:normAutofit/>
          </a:bodyPr>
          <a:lstStyle/>
          <a:p>
            <a:r>
              <a:rPr lang="tr-TR" b="1" dirty="0" smtClean="0">
                <a:latin typeface="Times New Roman" pitchFamily="18" charset="0"/>
                <a:cs typeface="Times New Roman" pitchFamily="18" charset="0"/>
              </a:rPr>
              <a:t>SINIF YÖNETİMİ MODELLERİ</a:t>
            </a:r>
            <a:r>
              <a:rPr lang="tr-TR" dirty="0" smtClean="0"/>
              <a:t/>
            </a:r>
            <a:br>
              <a:rPr lang="tr-TR" dirty="0" smtClean="0"/>
            </a:br>
            <a:endParaRPr lang="tr-TR" dirty="0"/>
          </a:p>
        </p:txBody>
      </p:sp>
      <p:sp>
        <p:nvSpPr>
          <p:cNvPr id="6" name="İçerik Yer Tutucusu 5"/>
          <p:cNvSpPr>
            <a:spLocks noGrp="1"/>
          </p:cNvSpPr>
          <p:nvPr>
            <p:ph sz="quarter" idx="1"/>
          </p:nvPr>
        </p:nvSpPr>
        <p:spPr/>
        <p:txBody>
          <a:bodyPr>
            <a:normAutofit/>
          </a:bodyPr>
          <a:lstStyle/>
          <a:p>
            <a:endParaRPr lang="tr-TR" dirty="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Model</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uygulamayı şekle</a:t>
            </a:r>
            <a:r>
              <a:rPr lang="tr-TR" dirty="0">
                <a:latin typeface="Times New Roman" pitchFamily="18" charset="0"/>
                <a:cs typeface="Times New Roman" pitchFamily="18" charset="0"/>
              </a:rPr>
              <a:t>, düzene bağlar, yöntem seçmeyi kolaylaştırır, eylemin sonuçlarını önceden görmeyi, işlem süreçlerinde nelerle karşılaşacağını bilmeyi sağlar. </a:t>
            </a:r>
          </a:p>
          <a:p>
            <a:pPr algn="just"/>
            <a:r>
              <a:rPr lang="tr-TR" dirty="0" smtClean="0">
                <a:latin typeface="Times New Roman" pitchFamily="18" charset="0"/>
                <a:cs typeface="Times New Roman" pitchFamily="18" charset="0"/>
              </a:rPr>
              <a:t>Sınıf </a:t>
            </a:r>
            <a:r>
              <a:rPr lang="tr-TR" dirty="0">
                <a:latin typeface="Times New Roman" pitchFamily="18" charset="0"/>
                <a:cs typeface="Times New Roman" pitchFamily="18" charset="0"/>
              </a:rPr>
              <a:t>yönetimi uygulamalarında da bu yararların görülebilmesi için amaçlara, duruma, </a:t>
            </a:r>
            <a:r>
              <a:rPr lang="tr-TR" dirty="0" smtClean="0">
                <a:latin typeface="Times New Roman" pitchFamily="18" charset="0"/>
                <a:cs typeface="Times New Roman" pitchFamily="18" charset="0"/>
              </a:rPr>
              <a:t>uygulamaya göre </a:t>
            </a:r>
            <a:r>
              <a:rPr lang="tr-TR" dirty="0">
                <a:latin typeface="Times New Roman" pitchFamily="18" charset="0"/>
                <a:cs typeface="Times New Roman" pitchFamily="18" charset="0"/>
              </a:rPr>
              <a:t>değişik modellerden yararlanmak gerekir. Model kullanımı, bir modelin belli bir durum için izlenmesi şeklinde olabileceği gibi, durumun değişik </a:t>
            </a:r>
            <a:r>
              <a:rPr lang="tr-TR" dirty="0" smtClean="0">
                <a:latin typeface="Times New Roman" pitchFamily="18" charset="0"/>
                <a:cs typeface="Times New Roman" pitchFamily="18" charset="0"/>
              </a:rPr>
              <a:t>aşamaları için farklı modellerden </a:t>
            </a:r>
            <a:r>
              <a:rPr lang="tr-TR" dirty="0">
                <a:latin typeface="Times New Roman" pitchFamily="18" charset="0"/>
                <a:cs typeface="Times New Roman" pitchFamily="18" charset="0"/>
              </a:rPr>
              <a:t>yararlanma şeklinde de olabilir.</a:t>
            </a:r>
          </a:p>
          <a:p>
            <a:endParaRPr lang="tr-TR" dirty="0"/>
          </a:p>
        </p:txBody>
      </p:sp>
    </p:spTree>
    <p:extLst>
      <p:ext uri="{BB962C8B-B14F-4D97-AF65-F5344CB8AC3E}">
        <p14:creationId xmlns:p14="http://schemas.microsoft.com/office/powerpoint/2010/main" val="34786029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15416"/>
            <a:ext cx="8291264" cy="1498178"/>
          </a:xfrm>
        </p:spPr>
        <p:txBody>
          <a:bodyPr>
            <a:normAutofit fontScale="90000"/>
          </a:bodyPr>
          <a:lstStyle/>
          <a:p>
            <a:r>
              <a:rPr lang="tr-TR" dirty="0"/>
              <a:t/>
            </a:r>
            <a:br>
              <a:rPr lang="tr-TR" dirty="0"/>
            </a:br>
            <a:r>
              <a:rPr lang="tr-TR" b="1" dirty="0">
                <a:latin typeface="Times New Roman" pitchFamily="18" charset="0"/>
                <a:cs typeface="Times New Roman" pitchFamily="18" charset="0"/>
              </a:rPr>
              <a:t>SINIF YÖNETİMİ </a:t>
            </a:r>
            <a:r>
              <a:rPr lang="tr-TR" b="1" dirty="0" smtClean="0">
                <a:latin typeface="Times New Roman" pitchFamily="18" charset="0"/>
                <a:cs typeface="Times New Roman" pitchFamily="18" charset="0"/>
              </a:rPr>
              <a:t>MODELLERİ</a:t>
            </a:r>
            <a:br>
              <a:rPr lang="tr-TR" b="1" dirty="0" smtClean="0">
                <a:latin typeface="Times New Roman" pitchFamily="18" charset="0"/>
                <a:cs typeface="Times New Roman" pitchFamily="18" charset="0"/>
              </a:rPr>
            </a:br>
            <a:r>
              <a:rPr lang="tr-TR" b="1" dirty="0" smtClean="0">
                <a:latin typeface="Times New Roman" pitchFamily="18" charset="0"/>
                <a:cs typeface="Times New Roman" pitchFamily="18" charset="0"/>
              </a:rPr>
              <a:t>Tepkisel </a:t>
            </a:r>
            <a:r>
              <a:rPr lang="tr-TR" b="1" dirty="0">
                <a:latin typeface="Times New Roman" pitchFamily="18" charset="0"/>
                <a:cs typeface="Times New Roman" pitchFamily="18" charset="0"/>
              </a:rPr>
              <a:t>Model</a:t>
            </a:r>
            <a:endParaRPr lang="tr-TR"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normAutofit/>
          </a:bodyPr>
          <a:lstStyle/>
          <a:p>
            <a:pPr marL="0" indent="0" algn="just">
              <a:buNone/>
            </a:pPr>
            <a:r>
              <a:rPr lang="tr-TR" dirty="0" smtClean="0"/>
              <a:t>    </a:t>
            </a:r>
            <a:r>
              <a:rPr lang="tr-TR" dirty="0" smtClean="0">
                <a:latin typeface="Times New Roman" pitchFamily="18" charset="0"/>
                <a:cs typeface="Times New Roman" pitchFamily="18" charset="0"/>
              </a:rPr>
              <a:t>Sınıf </a:t>
            </a:r>
            <a:r>
              <a:rPr lang="tr-TR" dirty="0">
                <a:latin typeface="Times New Roman" pitchFamily="18" charset="0"/>
                <a:cs typeface="Times New Roman" pitchFamily="18" charset="0"/>
              </a:rPr>
              <a:t>yönetiminin en eski olduğu kadar, </a:t>
            </a:r>
            <a:r>
              <a:rPr lang="tr-TR" dirty="0" smtClean="0">
                <a:latin typeface="Times New Roman" pitchFamily="18" charset="0"/>
                <a:cs typeface="Times New Roman" pitchFamily="18" charset="0"/>
              </a:rPr>
              <a:t>tepki gerektiğinde kullanılması en yararlı olan vazgeçilemez </a:t>
            </a:r>
            <a:r>
              <a:rPr lang="tr-TR" dirty="0">
                <a:latin typeface="Times New Roman" pitchFamily="18" charset="0"/>
                <a:cs typeface="Times New Roman" pitchFamily="18" charset="0"/>
              </a:rPr>
              <a:t>modellerinden biridir. Adından da anlaşılabileceği gibi, bu model, bir durum, oluşum ya da davranışa karşı hedefler belirlenerek tepki gösterilmesini içerir. İstenen duruma </a:t>
            </a:r>
            <a:r>
              <a:rPr lang="tr-TR" dirty="0" smtClean="0">
                <a:latin typeface="Times New Roman" pitchFamily="18" charset="0"/>
                <a:cs typeface="Times New Roman" pitchFamily="18" charset="0"/>
              </a:rPr>
              <a:t>dönüşü sağlamak </a:t>
            </a:r>
            <a:r>
              <a:rPr lang="tr-TR" dirty="0">
                <a:latin typeface="Times New Roman" pitchFamily="18" charset="0"/>
                <a:cs typeface="Times New Roman" pitchFamily="18" charset="0"/>
              </a:rPr>
              <a:t>için, </a:t>
            </a:r>
            <a:r>
              <a:rPr lang="tr-TR" dirty="0" smtClean="0">
                <a:latin typeface="Times New Roman" pitchFamily="18" charset="0"/>
                <a:cs typeface="Times New Roman" pitchFamily="18" charset="0"/>
              </a:rPr>
              <a:t>genellikle ödül </a:t>
            </a:r>
            <a:r>
              <a:rPr lang="tr-TR" dirty="0">
                <a:latin typeface="Times New Roman" pitchFamily="18" charset="0"/>
                <a:cs typeface="Times New Roman" pitchFamily="18" charset="0"/>
              </a:rPr>
              <a:t>veya ceza türü yaptırımları içerir </a:t>
            </a:r>
            <a:r>
              <a:rPr lang="tr-TR" dirty="0" smtClean="0">
                <a:latin typeface="Times New Roman" pitchFamily="18" charset="0"/>
                <a:cs typeface="Times New Roman" pitchFamily="18" charset="0"/>
              </a:rPr>
              <a:t>şekilde kullanılmaktadır</a:t>
            </a:r>
            <a:r>
              <a:rPr lang="tr-TR" dirty="0">
                <a:latin typeface="Times New Roman" pitchFamily="18" charset="0"/>
                <a:cs typeface="Times New Roman" pitchFamily="18" charset="0"/>
              </a:rPr>
              <a:t>.</a:t>
            </a:r>
          </a:p>
          <a:p>
            <a:endParaRPr lang="tr-TR" dirty="0"/>
          </a:p>
        </p:txBody>
      </p:sp>
    </p:spTree>
    <p:extLst>
      <p:ext uri="{BB962C8B-B14F-4D97-AF65-F5344CB8AC3E}">
        <p14:creationId xmlns:p14="http://schemas.microsoft.com/office/powerpoint/2010/main" val="4216389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SINIF YÖNETİM MODELLERİ</a:t>
            </a:r>
            <a:endParaRPr lang="tr-TR" sz="4000" b="1"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normAutofit lnSpcReduction="10000"/>
          </a:bodyPr>
          <a:lstStyle/>
          <a:p>
            <a:pPr marL="0" indent="0" algn="just">
              <a:buNone/>
            </a:pPr>
            <a:r>
              <a:rPr lang="tr-TR" dirty="0" smtClean="0"/>
              <a:t>        </a:t>
            </a:r>
            <a:r>
              <a:rPr lang="tr-TR" dirty="0" smtClean="0">
                <a:latin typeface="Times New Roman" pitchFamily="18" charset="0"/>
                <a:cs typeface="Times New Roman" pitchFamily="18" charset="0"/>
              </a:rPr>
              <a:t>Cezanın karşı tepkisinin olumsuzluklarından kaçınabilmek </a:t>
            </a:r>
            <a:r>
              <a:rPr lang="tr-TR" dirty="0">
                <a:latin typeface="Times New Roman" pitchFamily="18" charset="0"/>
                <a:cs typeface="Times New Roman" pitchFamily="18" charset="0"/>
              </a:rPr>
              <a:t>için modelin, ceza yerine, hedeflenen yeni duruma götürücü, yeni düzenlemeleri içermesi önerilir. İstenmeyen bir duruma tepki olan bu modeldeki etkinlikler, duygusal olmamalı, tepki, istenen sonuca götürücü şekilde düzenlenmelidir</a:t>
            </a:r>
            <a:r>
              <a:rPr lang="tr-TR" dirty="0" smtClean="0">
                <a:latin typeface="Times New Roman" pitchFamily="18" charset="0"/>
                <a:cs typeface="Times New Roman" pitchFamily="18" charset="0"/>
              </a:rPr>
              <a:t>.</a:t>
            </a:r>
          </a:p>
          <a:p>
            <a:pPr marL="0" indent="0" algn="just">
              <a:buNone/>
            </a:pPr>
            <a:endParaRPr lang="tr-TR" dirty="0" smtClean="0">
              <a:latin typeface="Times New Roman" pitchFamily="18" charset="0"/>
              <a:cs typeface="Times New Roman" pitchFamily="18" charset="0"/>
            </a:endParaRPr>
          </a:p>
          <a:p>
            <a:pPr marL="0" indent="0" algn="just">
              <a:buNone/>
            </a:pPr>
            <a:r>
              <a:rPr lang="tr-TR" b="1" i="1" dirty="0" smtClean="0">
                <a:latin typeface="Times New Roman" pitchFamily="18" charset="0"/>
                <a:cs typeface="Times New Roman" pitchFamily="18" charset="0"/>
              </a:rPr>
              <a:t>Örneğin</a:t>
            </a:r>
            <a:r>
              <a:rPr lang="tr-TR" i="1" dirty="0">
                <a:latin typeface="Times New Roman" pitchFamily="18" charset="0"/>
                <a:cs typeface="Times New Roman" pitchFamily="18" charset="0"/>
              </a:rPr>
              <a:t>, ödevini yapmayan bir öğrenciye ceza türü bir tepki vermek yerine, onun ödevini yapmasını sağlamaya yönelik bir tepki seçilmelidir: Bulamadığı araç-gereci, kitabı, mekânı sağlamak gibi.</a:t>
            </a:r>
            <a:endParaRPr lang="tr-TR" dirty="0">
              <a:latin typeface="Times New Roman" pitchFamily="18" charset="0"/>
              <a:cs typeface="Times New Roman" pitchFamily="18" charset="0"/>
            </a:endParaRPr>
          </a:p>
          <a:p>
            <a:pPr marL="0" indent="0">
              <a:buNone/>
            </a:pPr>
            <a:endParaRPr lang="tr-TR" dirty="0"/>
          </a:p>
          <a:p>
            <a:endParaRPr lang="tr-TR" dirty="0"/>
          </a:p>
        </p:txBody>
      </p:sp>
    </p:spTree>
    <p:extLst>
      <p:ext uri="{BB962C8B-B14F-4D97-AF65-F5344CB8AC3E}">
        <p14:creationId xmlns:p14="http://schemas.microsoft.com/office/powerpoint/2010/main" val="834781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SINIF YÖNETİM MODELLERİ</a:t>
            </a:r>
            <a:endParaRPr lang="tr-TR" sz="4000" b="1"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normAutofit/>
          </a:bodyPr>
          <a:lstStyle/>
          <a:p>
            <a:pPr marL="0" indent="0">
              <a:buNone/>
            </a:pPr>
            <a:endParaRPr lang="tr-TR" dirty="0">
              <a:latin typeface="Times New Roman" pitchFamily="18" charset="0"/>
              <a:cs typeface="Times New Roman" pitchFamily="18" charset="0"/>
            </a:endParaRPr>
          </a:p>
          <a:p>
            <a:pPr marL="0" indent="0" algn="just">
              <a:buNone/>
            </a:pPr>
            <a:r>
              <a:rPr lang="tr-TR" dirty="0" smtClean="0"/>
              <a:t>    </a:t>
            </a:r>
            <a:r>
              <a:rPr lang="tr-TR" b="1" dirty="0" smtClean="0"/>
              <a:t>ÖNLEMSEL MODELLER</a:t>
            </a:r>
            <a:endParaRPr lang="tr-TR" b="1" dirty="0"/>
          </a:p>
          <a:p>
            <a:pPr algn="just"/>
            <a:r>
              <a:rPr lang="tr-TR" dirty="0" smtClean="0"/>
              <a:t>Eğitim </a:t>
            </a:r>
            <a:r>
              <a:rPr lang="tr-TR" dirty="0"/>
              <a:t>sürecindeki düzenlemeler, önceden </a:t>
            </a:r>
            <a:r>
              <a:rPr lang="tr-TR" dirty="0" smtClean="0"/>
              <a:t>      planlanarak</a:t>
            </a:r>
            <a:r>
              <a:rPr lang="tr-TR" dirty="0"/>
              <a:t>, olasılıklar gözetilip önlemleri alınarak yapılmalıdır.</a:t>
            </a:r>
          </a:p>
          <a:p>
            <a:pPr algn="just"/>
            <a:r>
              <a:rPr lang="tr-TR" dirty="0" smtClean="0"/>
              <a:t> Bu </a:t>
            </a:r>
            <a:r>
              <a:rPr lang="tr-TR" dirty="0"/>
              <a:t>plan, program ve kurallar dizini özenle kullanıldığında çoğu kez tepkisel modele, onun getireceği ek zaman ve kaynak yüklerine gerek kalmayacaktır.</a:t>
            </a:r>
          </a:p>
          <a:p>
            <a:endParaRPr lang="tr-TR" dirty="0"/>
          </a:p>
        </p:txBody>
      </p:sp>
    </p:spTree>
    <p:extLst>
      <p:ext uri="{BB962C8B-B14F-4D97-AF65-F5344CB8AC3E}">
        <p14:creationId xmlns:p14="http://schemas.microsoft.com/office/powerpoint/2010/main" val="13265620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latin typeface="Times New Roman" pitchFamily="18" charset="0"/>
                <a:cs typeface="Times New Roman" pitchFamily="18" charset="0"/>
              </a:rPr>
              <a:t>SINIF YÖNETİM MODELLERİ</a:t>
            </a:r>
            <a:endParaRPr lang="tr-TR"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467544" y="980728"/>
            <a:ext cx="8229600" cy="4464497"/>
          </a:xfrm>
        </p:spPr>
        <p:txBody>
          <a:bodyPr>
            <a:normAutofit/>
          </a:bodyPr>
          <a:lstStyle/>
          <a:p>
            <a:endParaRPr lang="tr-TR" dirty="0"/>
          </a:p>
          <a:p>
            <a:endParaRPr lang="tr-TR" dirty="0"/>
          </a:p>
          <a:p>
            <a:pPr algn="just"/>
            <a:r>
              <a:rPr lang="tr-TR" b="1" i="1" dirty="0"/>
              <a:t>Örneğin</a:t>
            </a:r>
            <a:r>
              <a:rPr lang="tr-TR" i="1" dirty="0"/>
              <a:t> bir deney sürecinde, öğrencilerin acemi oldukları, dikkatsiz ve aceleci olabilecekleri düşünülerek, deney araçları, kullanım sırası da gözetilerek, alma-kullanma </a:t>
            </a:r>
            <a:r>
              <a:rPr lang="tr-TR" i="1" dirty="0" smtClean="0"/>
              <a:t>yerine koyma </a:t>
            </a:r>
            <a:r>
              <a:rPr lang="tr-TR" i="1" dirty="0"/>
              <a:t>kuralları pekiştirilerek yerleştirildiğinde ve kullanıldığında, istenmeyen durumlar önlenmiş olabilecektir.</a:t>
            </a:r>
            <a:endParaRPr lang="tr-TR" dirty="0"/>
          </a:p>
          <a:p>
            <a:endParaRPr lang="tr-TR" dirty="0"/>
          </a:p>
        </p:txBody>
      </p:sp>
    </p:spTree>
    <p:extLst>
      <p:ext uri="{BB962C8B-B14F-4D97-AF65-F5344CB8AC3E}">
        <p14:creationId xmlns:p14="http://schemas.microsoft.com/office/powerpoint/2010/main" val="1422589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GELİŞİMSEL MODEL</a:t>
            </a:r>
            <a:endParaRPr lang="tr-TR" sz="4000" b="1"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lstStyle/>
          <a:p>
            <a:endParaRPr lang="tr-TR" dirty="0"/>
          </a:p>
          <a:p>
            <a:pPr algn="just"/>
            <a:endParaRPr lang="tr-TR" dirty="0"/>
          </a:p>
          <a:p>
            <a:pPr algn="just"/>
            <a:r>
              <a:rPr lang="tr-TR" b="1" dirty="0"/>
              <a:t>Gelişimsel model, </a:t>
            </a:r>
            <a:r>
              <a:rPr lang="tr-TR" dirty="0"/>
              <a:t>öğrencilerin </a:t>
            </a:r>
            <a:r>
              <a:rPr lang="tr-TR" dirty="0" smtClean="0"/>
              <a:t>fiziksel, deneyimsel</a:t>
            </a:r>
            <a:r>
              <a:rPr lang="tr-TR" dirty="0"/>
              <a:t>, duygusal gelişim özelliklerinin gözetilerek eğitsel etkinliklerin bunlara göre planlanıp gerçekleştirilmesini içerir.</a:t>
            </a:r>
          </a:p>
          <a:p>
            <a:endParaRPr lang="tr-TR" dirty="0"/>
          </a:p>
        </p:txBody>
      </p:sp>
    </p:spTree>
    <p:extLst>
      <p:ext uri="{BB962C8B-B14F-4D97-AF65-F5344CB8AC3E}">
        <p14:creationId xmlns:p14="http://schemas.microsoft.com/office/powerpoint/2010/main" val="16578213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GELİŞİMSEL MODEL</a:t>
            </a:r>
            <a:endParaRPr lang="tr-TR" sz="4000"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467544" y="1412776"/>
            <a:ext cx="8229600" cy="4281339"/>
          </a:xfrm>
        </p:spPr>
        <p:txBody>
          <a:bodyPr>
            <a:normAutofit lnSpcReduction="10000"/>
          </a:bodyPr>
          <a:lstStyle/>
          <a:p>
            <a:pPr marL="0" indent="0">
              <a:buNone/>
            </a:pPr>
            <a:endParaRPr lang="tr-TR" dirty="0"/>
          </a:p>
          <a:p>
            <a:pPr algn="just"/>
            <a:r>
              <a:rPr lang="tr-TR" dirty="0"/>
              <a:t>Öğrenci </a:t>
            </a:r>
            <a:r>
              <a:rPr lang="tr-TR" dirty="0" smtClean="0"/>
              <a:t>gelişiminin çeşitli </a:t>
            </a:r>
            <a:r>
              <a:rPr lang="tr-TR" dirty="0"/>
              <a:t>aşamalarında gözlemlenebilecek olan kişisel özelliklerin gözetilerek eğitsel yaşamın düzenlenmesi, öğrenci direncinin yerine yardım ve isteğini koyacağından, çok sık kullanılması önerilen bir modeldir. </a:t>
            </a:r>
            <a:endParaRPr lang="tr-TR" dirty="0" smtClean="0"/>
          </a:p>
          <a:p>
            <a:pPr algn="just"/>
            <a:endParaRPr lang="tr-TR" dirty="0"/>
          </a:p>
          <a:p>
            <a:pPr algn="just"/>
            <a:r>
              <a:rPr lang="tr-TR" dirty="0" smtClean="0"/>
              <a:t>Modelin </a:t>
            </a:r>
            <a:r>
              <a:rPr lang="tr-TR" dirty="0"/>
              <a:t>kullanımı, öğretmenin öğrenci gelişim süreçlerini ve özelliklerini bilmesine olduğu kadar, öğrencilerin her birini tanımasına da bağlıdır. </a:t>
            </a:r>
          </a:p>
          <a:p>
            <a:endParaRPr lang="tr-TR" dirty="0"/>
          </a:p>
        </p:txBody>
      </p:sp>
    </p:spTree>
    <p:extLst>
      <p:ext uri="{BB962C8B-B14F-4D97-AF65-F5344CB8AC3E}">
        <p14:creationId xmlns:p14="http://schemas.microsoft.com/office/powerpoint/2010/main" val="4277953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BÜTÜNSEL MODELLER</a:t>
            </a:r>
            <a:endParaRPr lang="tr-TR" sz="4000" b="1"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normAutofit/>
          </a:bodyPr>
          <a:lstStyle/>
          <a:p>
            <a:pPr marL="0" indent="0" algn="just">
              <a:buNone/>
            </a:pPr>
            <a:endParaRPr lang="tr-TR" dirty="0">
              <a:latin typeface="Times New Roman" pitchFamily="18" charset="0"/>
              <a:cs typeface="Times New Roman" pitchFamily="18" charset="0"/>
            </a:endParaRPr>
          </a:p>
          <a:p>
            <a:pPr algn="just"/>
            <a:r>
              <a:rPr lang="tr-TR" b="1" dirty="0">
                <a:latin typeface="Times New Roman" pitchFamily="18" charset="0"/>
                <a:cs typeface="Times New Roman" pitchFamily="18" charset="0"/>
              </a:rPr>
              <a:t>Bütünsel </a:t>
            </a:r>
            <a:r>
              <a:rPr lang="tr-TR" dirty="0">
                <a:latin typeface="Times New Roman" pitchFamily="18" charset="0"/>
                <a:cs typeface="Times New Roman" pitchFamily="18" charset="0"/>
              </a:rPr>
              <a:t>sınıf yönetimi </a:t>
            </a:r>
            <a:r>
              <a:rPr lang="tr-TR" b="1" dirty="0">
                <a:latin typeface="Times New Roman" pitchFamily="18" charset="0"/>
                <a:cs typeface="Times New Roman" pitchFamily="18" charset="0"/>
              </a:rPr>
              <a:t>model</a:t>
            </a:r>
            <a:r>
              <a:rPr lang="tr-TR" dirty="0">
                <a:latin typeface="Times New Roman" pitchFamily="18" charset="0"/>
                <a:cs typeface="Times New Roman" pitchFamily="18" charset="0"/>
              </a:rPr>
              <a:t>i, </a:t>
            </a:r>
            <a:r>
              <a:rPr lang="tr-TR" dirty="0" err="1" smtClean="0">
                <a:latin typeface="Times New Roman" pitchFamily="18" charset="0"/>
                <a:cs typeface="Times New Roman" pitchFamily="18" charset="0"/>
              </a:rPr>
              <a:t>önlemsel</a:t>
            </a:r>
            <a:r>
              <a:rPr lang="tr-TR" dirty="0" smtClean="0">
                <a:latin typeface="Times New Roman" pitchFamily="18" charset="0"/>
                <a:cs typeface="Times New Roman" pitchFamily="18" charset="0"/>
              </a:rPr>
              <a:t> ve </a:t>
            </a:r>
            <a:r>
              <a:rPr lang="tr-TR" dirty="0">
                <a:latin typeface="Times New Roman" pitchFamily="18" charset="0"/>
                <a:cs typeface="Times New Roman" pitchFamily="18" charset="0"/>
              </a:rPr>
              <a:t>gelişimsel modelin özelliklerine öncelik vermeyi ve gerektiğinde tepkisel modeli kullanmayı da içerir. </a:t>
            </a:r>
          </a:p>
          <a:p>
            <a:pPr algn="just"/>
            <a:r>
              <a:rPr lang="tr-TR" dirty="0">
                <a:latin typeface="Times New Roman" pitchFamily="18" charset="0"/>
                <a:cs typeface="Times New Roman" pitchFamily="18" charset="0"/>
              </a:rPr>
              <a:t>Öğrencilerin gelişimsel özellikleri dikkate alınarak hareket </a:t>
            </a:r>
            <a:r>
              <a:rPr lang="tr-TR" dirty="0" smtClean="0">
                <a:latin typeface="Times New Roman" pitchFamily="18" charset="0"/>
                <a:cs typeface="Times New Roman" pitchFamily="18" charset="0"/>
              </a:rPr>
              <a:t>edilir.</a:t>
            </a:r>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Öğretmenin sınıf yönetimi modelini doğru olarak seçmesinde ve uygulamasında okulun da büyük etkisi vardır. </a:t>
            </a:r>
          </a:p>
        </p:txBody>
      </p:sp>
    </p:spTree>
    <p:extLst>
      <p:ext uri="{BB962C8B-B14F-4D97-AF65-F5344CB8AC3E}">
        <p14:creationId xmlns:p14="http://schemas.microsoft.com/office/powerpoint/2010/main" val="284951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smtClean="0">
                <a:latin typeface="Times New Roman" pitchFamily="18" charset="0"/>
                <a:cs typeface="Times New Roman" pitchFamily="18" charset="0"/>
              </a:rPr>
              <a:t>ÖRNEK</a:t>
            </a:r>
            <a:endParaRPr lang="tr-TR" sz="4000" dirty="0">
              <a:latin typeface="Times New Roman" pitchFamily="18" charset="0"/>
              <a:cs typeface="Times New Roman" pitchFamily="18" charset="0"/>
            </a:endParaRPr>
          </a:p>
        </p:txBody>
      </p:sp>
      <p:sp>
        <p:nvSpPr>
          <p:cNvPr id="3" name="İçerik Yer Tutucusu 2"/>
          <p:cNvSpPr>
            <a:spLocks noGrp="1"/>
          </p:cNvSpPr>
          <p:nvPr>
            <p:ph sz="quarter" idx="1"/>
          </p:nvPr>
        </p:nvSpPr>
        <p:spPr/>
        <p:txBody>
          <a:bodyPr>
            <a:normAutofit/>
          </a:bodyPr>
          <a:lstStyle/>
          <a:p>
            <a:pPr algn="just"/>
            <a:r>
              <a:rPr lang="tr-TR" b="1" dirty="0" smtClean="0"/>
              <a:t> </a:t>
            </a:r>
            <a:r>
              <a:rPr lang="tr-TR" b="1" dirty="0">
                <a:latin typeface="Times New Roman" pitchFamily="18" charset="0"/>
                <a:cs typeface="Times New Roman" pitchFamily="18" charset="0"/>
              </a:rPr>
              <a:t>İngiltere’de </a:t>
            </a:r>
            <a:r>
              <a:rPr lang="tr-TR" dirty="0">
                <a:latin typeface="Times New Roman" pitchFamily="18" charset="0"/>
                <a:cs typeface="Times New Roman" pitchFamily="18" charset="0"/>
              </a:rPr>
              <a:t>neredeyse tüm </a:t>
            </a:r>
            <a:r>
              <a:rPr lang="tr-TR" dirty="0" smtClean="0">
                <a:latin typeface="Times New Roman" pitchFamily="18" charset="0"/>
                <a:cs typeface="Times New Roman" pitchFamily="18" charset="0"/>
              </a:rPr>
              <a:t>okulların bir </a:t>
            </a:r>
            <a:r>
              <a:rPr lang="tr-TR" dirty="0">
                <a:latin typeface="Times New Roman" pitchFamily="18" charset="0"/>
                <a:cs typeface="Times New Roman" pitchFamily="18" charset="0"/>
              </a:rPr>
              <a:t>davranış yönetme politikası vardır. Öğrenciler okul öncesi eğitimlerine başladıklarından itibaren bu politikaya uygun terbiye edilirler. Bundan dolayı öğretmenlerin sınıf yönetme yeterlikleri oldukça yüksek düzeydedir. </a:t>
            </a:r>
            <a:r>
              <a:rPr lang="tr-TR" b="1" dirty="0">
                <a:latin typeface="Times New Roman" pitchFamily="18" charset="0"/>
                <a:cs typeface="Times New Roman" pitchFamily="18" charset="0"/>
              </a:rPr>
              <a:t>Ülkemizde ise</a:t>
            </a:r>
            <a:r>
              <a:rPr lang="tr-TR" dirty="0">
                <a:latin typeface="Times New Roman" pitchFamily="18" charset="0"/>
                <a:cs typeface="Times New Roman" pitchFamily="18" charset="0"/>
              </a:rPr>
              <a:t> öğretmenler kendi deneyimlerinden çıkardıkları derslerle kendilerine has bir sınıf yönetimi tarzı oluşturmaktadırlar. Okulların ortak bir davranış yönetme politikası oluşturması, öğretmenin sınıf yönetimi modelini doğru seçebilmesi adına önemlidir.</a:t>
            </a:r>
          </a:p>
          <a:p>
            <a:endParaRPr lang="tr-TR" dirty="0"/>
          </a:p>
        </p:txBody>
      </p:sp>
    </p:spTree>
    <p:extLst>
      <p:ext uri="{BB962C8B-B14F-4D97-AF65-F5344CB8AC3E}">
        <p14:creationId xmlns:p14="http://schemas.microsoft.com/office/powerpoint/2010/main" val="768291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endParaRPr lang="tr-TR" dirty="0"/>
          </a:p>
          <a:p>
            <a:endParaRPr lang="tr-TR" dirty="0"/>
          </a:p>
          <a:p>
            <a:r>
              <a:rPr lang="tr-TR" b="1" dirty="0">
                <a:latin typeface="Times New Roman" pitchFamily="18" charset="0"/>
                <a:cs typeface="Times New Roman" pitchFamily="18" charset="0"/>
              </a:rPr>
              <a:t>En etkili sınıf yönetimi modeli hangisidir?</a:t>
            </a:r>
          </a:p>
          <a:p>
            <a:endParaRPr lang="tr-TR" dirty="0"/>
          </a:p>
        </p:txBody>
      </p:sp>
    </p:spTree>
    <p:extLst>
      <p:ext uri="{BB962C8B-B14F-4D97-AF65-F5344CB8AC3E}">
        <p14:creationId xmlns:p14="http://schemas.microsoft.com/office/powerpoint/2010/main" val="20995760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
            </a:r>
            <a:br>
              <a:rPr lang="tr-TR" dirty="0"/>
            </a:br>
            <a:r>
              <a:rPr lang="fi-FI" b="1" dirty="0">
                <a:latin typeface="Times New Roman" pitchFamily="18" charset="0"/>
                <a:cs typeface="Times New Roman" pitchFamily="18" charset="0"/>
              </a:rPr>
              <a:t>En etkili sınıf yönetimi modeli</a:t>
            </a:r>
            <a:endParaRPr lang="tr-TR"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457200" y="1124745"/>
            <a:ext cx="8229600" cy="4320480"/>
          </a:xfrm>
        </p:spPr>
        <p:txBody>
          <a:bodyPr>
            <a:normAutofit/>
          </a:bodyPr>
          <a:lstStyle/>
          <a:p>
            <a:endParaRPr lang="tr-TR" dirty="0"/>
          </a:p>
          <a:p>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Sınıf yönetimi uygulamalarında uygulamaya, amaçlara</a:t>
            </a:r>
            <a:r>
              <a:rPr lang="tr-TR" dirty="0" smtClean="0">
                <a:latin typeface="Times New Roman" pitchFamily="18" charset="0"/>
                <a:cs typeface="Times New Roman" pitchFamily="18" charset="0"/>
              </a:rPr>
              <a:t>, duruma </a:t>
            </a:r>
            <a:r>
              <a:rPr lang="tr-TR" dirty="0">
                <a:latin typeface="Times New Roman" pitchFamily="18" charset="0"/>
                <a:cs typeface="Times New Roman" pitchFamily="18" charset="0"/>
              </a:rPr>
              <a:t>göre değişik modellerden yararlanmak gerekir. Model kullanımı, bir modelin belli bir durum için izlenmesi şeklinde olabileceği gibi, durumun değişik aşamaları için </a:t>
            </a:r>
            <a:r>
              <a:rPr lang="tr-TR" dirty="0" smtClean="0">
                <a:latin typeface="Times New Roman" pitchFamily="18" charset="0"/>
                <a:cs typeface="Times New Roman" pitchFamily="18" charset="0"/>
              </a:rPr>
              <a:t>farklı modellerden </a:t>
            </a:r>
            <a:r>
              <a:rPr lang="tr-TR" dirty="0">
                <a:latin typeface="Times New Roman" pitchFamily="18" charset="0"/>
                <a:cs typeface="Times New Roman" pitchFamily="18" charset="0"/>
              </a:rPr>
              <a:t>yararlanma şeklinde de olabilir.</a:t>
            </a:r>
          </a:p>
          <a:p>
            <a:endParaRPr lang="tr-TR" dirty="0"/>
          </a:p>
        </p:txBody>
      </p:sp>
    </p:spTree>
    <p:extLst>
      <p:ext uri="{BB962C8B-B14F-4D97-AF65-F5344CB8AC3E}">
        <p14:creationId xmlns:p14="http://schemas.microsoft.com/office/powerpoint/2010/main" val="18145939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BİRİNCİL BASAMAK</a:t>
            </a:r>
            <a:endParaRPr lang="tr-TR" dirty="0"/>
          </a:p>
        </p:txBody>
      </p:sp>
      <p:sp>
        <p:nvSpPr>
          <p:cNvPr id="3" name="İçerik Yer Tutucusu 2"/>
          <p:cNvSpPr>
            <a:spLocks noGrp="1"/>
          </p:cNvSpPr>
          <p:nvPr>
            <p:ph sz="quarter" idx="1"/>
          </p:nvPr>
        </p:nvSpPr>
        <p:spPr>
          <a:xfrm>
            <a:off x="301752" y="2564904"/>
            <a:ext cx="8503920" cy="3534144"/>
          </a:xfrm>
        </p:spPr>
        <p:txBody>
          <a:bodyPr/>
          <a:lstStyle/>
          <a:p>
            <a:pPr algn="just"/>
            <a:r>
              <a:rPr lang="tr-TR" dirty="0">
                <a:latin typeface="Times New Roman" pitchFamily="18" charset="0"/>
                <a:cs typeface="Times New Roman" pitchFamily="18" charset="0"/>
              </a:rPr>
              <a:t>O</a:t>
            </a:r>
            <a:r>
              <a:rPr lang="tr-TR" dirty="0" smtClean="0">
                <a:latin typeface="Times New Roman" pitchFamily="18" charset="0"/>
                <a:cs typeface="Times New Roman" pitchFamily="18" charset="0"/>
              </a:rPr>
              <a:t>nuncu </a:t>
            </a:r>
            <a:r>
              <a:rPr lang="tr-TR" dirty="0">
                <a:latin typeface="Times New Roman" pitchFamily="18" charset="0"/>
                <a:cs typeface="Times New Roman" pitchFamily="18" charset="0"/>
              </a:rPr>
              <a:t>yaşa kadar süren, nasıl öğrenci olunacağının öğrenildiği zamandır, öğretmene çok iş düşer, </a:t>
            </a:r>
          </a:p>
          <a:p>
            <a:endParaRPr lang="tr-TR" dirty="0"/>
          </a:p>
        </p:txBody>
      </p:sp>
    </p:spTree>
    <p:extLst>
      <p:ext uri="{BB962C8B-B14F-4D97-AF65-F5344CB8AC3E}">
        <p14:creationId xmlns:p14="http://schemas.microsoft.com/office/powerpoint/2010/main" val="5886899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İKİNCİL BASAMAK</a:t>
            </a:r>
            <a:endParaRPr lang="tr-TR" dirty="0"/>
          </a:p>
        </p:txBody>
      </p:sp>
      <p:sp>
        <p:nvSpPr>
          <p:cNvPr id="3" name="İçerik Yer Tutucusu 2"/>
          <p:cNvSpPr>
            <a:spLocks noGrp="1"/>
          </p:cNvSpPr>
          <p:nvPr>
            <p:ph sz="quarter" idx="1"/>
          </p:nvPr>
        </p:nvSpPr>
        <p:spPr/>
        <p:txBody>
          <a:bodyPr/>
          <a:lstStyle/>
          <a:p>
            <a:endParaRPr lang="tr-TR" dirty="0" smtClean="0"/>
          </a:p>
          <a:p>
            <a:endParaRPr lang="tr-TR" dirty="0"/>
          </a:p>
          <a:p>
            <a:pPr algn="just"/>
            <a:r>
              <a:rPr lang="tr-TR" dirty="0" smtClean="0">
                <a:latin typeface="Times New Roman" pitchFamily="18" charset="0"/>
                <a:cs typeface="Times New Roman" pitchFamily="18" charset="0"/>
              </a:rPr>
              <a:t>On - on iki </a:t>
            </a:r>
            <a:r>
              <a:rPr lang="tr-TR" dirty="0">
                <a:latin typeface="Times New Roman" pitchFamily="18" charset="0"/>
                <a:cs typeface="Times New Roman" pitchFamily="18" charset="0"/>
              </a:rPr>
              <a:t>yaş arası dönemdir. Sınıf yönetimine verilen ağırlık azalır, öğrenciler olgunlaşma yolunda, sınıf düzenine uymaya, öğretmeni hoşnut ermeye isteklidir. </a:t>
            </a:r>
          </a:p>
          <a:p>
            <a:endParaRPr lang="tr-TR" dirty="0"/>
          </a:p>
        </p:txBody>
      </p:sp>
    </p:spTree>
    <p:extLst>
      <p:ext uri="{BB962C8B-B14F-4D97-AF65-F5344CB8AC3E}">
        <p14:creationId xmlns:p14="http://schemas.microsoft.com/office/powerpoint/2010/main" val="898887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ÜÇÜNCÜL BASAMAK</a:t>
            </a:r>
            <a:endParaRPr lang="tr-TR" dirty="0"/>
          </a:p>
        </p:txBody>
      </p:sp>
      <p:sp>
        <p:nvSpPr>
          <p:cNvPr id="3" name="İçerik Yer Tutucusu 2"/>
          <p:cNvSpPr>
            <a:spLocks noGrp="1"/>
          </p:cNvSpPr>
          <p:nvPr>
            <p:ph sz="quarter" idx="1"/>
          </p:nvPr>
        </p:nvSpPr>
        <p:spPr/>
        <p:txBody>
          <a:bodyPr/>
          <a:lstStyle/>
          <a:p>
            <a:pPr marL="0" indent="0">
              <a:buNone/>
            </a:pPr>
            <a:endParaRPr lang="tr-TR" dirty="0" smtClean="0"/>
          </a:p>
          <a:p>
            <a:pPr algn="just"/>
            <a:r>
              <a:rPr lang="tr-TR" dirty="0" smtClean="0"/>
              <a:t> </a:t>
            </a:r>
            <a:r>
              <a:rPr lang="tr-TR" dirty="0" err="1" smtClean="0">
                <a:latin typeface="Times New Roman" pitchFamily="18" charset="0"/>
                <a:cs typeface="Times New Roman" pitchFamily="18" charset="0"/>
              </a:rPr>
              <a:t>Oniki-Onbeş</a:t>
            </a:r>
            <a:r>
              <a:rPr lang="tr-TR" dirty="0" smtClean="0">
                <a:latin typeface="Times New Roman" pitchFamily="18" charset="0"/>
                <a:cs typeface="Times New Roman" pitchFamily="18" charset="0"/>
              </a:rPr>
              <a:t> yaşlar </a:t>
            </a:r>
            <a:r>
              <a:rPr lang="tr-TR" dirty="0">
                <a:latin typeface="Times New Roman" pitchFamily="18" charset="0"/>
                <a:cs typeface="Times New Roman" pitchFamily="18" charset="0"/>
              </a:rPr>
              <a:t>arasıdır. Öğrenciler, zevk ve destek almak için birbirlerine bakarlar, </a:t>
            </a:r>
            <a:r>
              <a:rPr lang="tr-TR" dirty="0" smtClean="0">
                <a:latin typeface="Times New Roman" pitchFamily="18" charset="0"/>
                <a:cs typeface="Times New Roman" pitchFamily="18" charset="0"/>
              </a:rPr>
              <a:t>yetişkin görüntüsü </a:t>
            </a:r>
            <a:r>
              <a:rPr lang="tr-TR" dirty="0">
                <a:latin typeface="Times New Roman" pitchFamily="18" charset="0"/>
                <a:cs typeface="Times New Roman" pitchFamily="18" charset="0"/>
              </a:rPr>
              <a:t>verirler. Öğretmeni sıkıntıya sokmayı seçebilir, bunun sonunda arkadaşlarının beğenisini de kazanabilirler. Sınıf yönetimi kurallarının nedenlerini ararlar. </a:t>
            </a:r>
          </a:p>
          <a:p>
            <a:pPr marL="0" indent="0">
              <a:buNone/>
            </a:pPr>
            <a:endParaRPr lang="tr-TR" dirty="0"/>
          </a:p>
        </p:txBody>
      </p:sp>
    </p:spTree>
    <p:extLst>
      <p:ext uri="{BB962C8B-B14F-4D97-AF65-F5344CB8AC3E}">
        <p14:creationId xmlns:p14="http://schemas.microsoft.com/office/powerpoint/2010/main" val="2046325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DÖRDÜNCÜL BASAMAK</a:t>
            </a:r>
            <a:endParaRPr lang="tr-TR" dirty="0"/>
          </a:p>
        </p:txBody>
      </p:sp>
      <p:sp>
        <p:nvSpPr>
          <p:cNvPr id="3" name="İçerik Yer Tutucusu 2"/>
          <p:cNvSpPr>
            <a:spLocks noGrp="1"/>
          </p:cNvSpPr>
          <p:nvPr>
            <p:ph sz="quarter" idx="1"/>
          </p:nvPr>
        </p:nvSpPr>
        <p:spPr/>
        <p:txBody>
          <a:bodyPr/>
          <a:lstStyle/>
          <a:p>
            <a:pPr algn="just"/>
            <a:endParaRPr lang="tr-TR" b="1" dirty="0" smtClean="0">
              <a:latin typeface="Times New Roman" pitchFamily="18" charset="0"/>
              <a:cs typeface="Times New Roman" pitchFamily="18" charset="0"/>
            </a:endParaRPr>
          </a:p>
          <a:p>
            <a:pPr algn="just"/>
            <a:r>
              <a:rPr lang="tr-TR" b="1" dirty="0" smtClean="0">
                <a:latin typeface="Times New Roman" pitchFamily="18" charset="0"/>
                <a:cs typeface="Times New Roman" pitchFamily="18" charset="0"/>
              </a:rPr>
              <a:t>Dördüncü </a:t>
            </a:r>
            <a:r>
              <a:rPr lang="tr-TR" b="1" dirty="0">
                <a:latin typeface="Times New Roman" pitchFamily="18" charset="0"/>
                <a:cs typeface="Times New Roman" pitchFamily="18" charset="0"/>
              </a:rPr>
              <a:t>basamak</a:t>
            </a:r>
            <a:r>
              <a:rPr lang="tr-TR" dirty="0">
                <a:latin typeface="Times New Roman" pitchFamily="18" charset="0"/>
                <a:cs typeface="Times New Roman" pitchFamily="18" charset="0"/>
              </a:rPr>
              <a:t> lise </a:t>
            </a:r>
            <a:r>
              <a:rPr lang="tr-TR" dirty="0" smtClean="0">
                <a:latin typeface="Times New Roman" pitchFamily="18" charset="0"/>
                <a:cs typeface="Times New Roman" pitchFamily="18" charset="0"/>
              </a:rPr>
              <a:t>yıllarıdır</a:t>
            </a:r>
            <a:r>
              <a:rPr lang="tr-TR" dirty="0">
                <a:latin typeface="Times New Roman" pitchFamily="18" charset="0"/>
                <a:cs typeface="Times New Roman" pitchFamily="18" charset="0"/>
              </a:rPr>
              <a:t>. Öğrenciler, kim olduklarını, nasıl davranmaları gerektiğini anlamaya başlarlar, sosyalleşir, akıllanırlar, yönetim sorunları azalır. Çocukta ana baba ve yetişkinlerin etkisi, yirmi yaş dolaylarına kadar gittikçe azalır, sonra artar. Arkadaşlarının etkisi ise gittikçe artar. Bu iki etkinin kesiştiği on iki yaş dolayı, öğretmen ve ana baba için sıkıntı </a:t>
            </a:r>
            <a:r>
              <a:rPr lang="tr-TR" dirty="0" smtClean="0">
                <a:latin typeface="Times New Roman" pitchFamily="18" charset="0"/>
                <a:cs typeface="Times New Roman" pitchFamily="18" charset="0"/>
              </a:rPr>
              <a:t>yıllandır.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32286011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ent">
  <a:themeElements>
    <a:clrScheme name="Kent">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Kent">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ent">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360</TotalTime>
  <Words>689</Words>
  <Application>Microsoft Office PowerPoint</Application>
  <PresentationFormat>Ekran Gösterisi (4:3)</PresentationFormat>
  <Paragraphs>65</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Georgia</vt:lpstr>
      <vt:lpstr>Times New Roman</vt:lpstr>
      <vt:lpstr>Wingdings</vt:lpstr>
      <vt:lpstr>Wingdings 2</vt:lpstr>
      <vt:lpstr>Kent</vt:lpstr>
      <vt:lpstr>PowerPoint Sunusu</vt:lpstr>
      <vt:lpstr>İSTANBUL AYDIN ÜNİVERSİTESİ EĞİTİM FAKÜLTESİ</vt:lpstr>
      <vt:lpstr>PowerPoint Sunusu</vt:lpstr>
      <vt:lpstr>SINIF YÖNETİMİ MODELLERİ </vt:lpstr>
      <vt:lpstr> SINIF YÖNETİMİ MODELLERİ Tepkisel Model</vt:lpstr>
      <vt:lpstr>SINIF YÖNETİM MODELLERİ</vt:lpstr>
      <vt:lpstr>SINIF YÖNETİM MODELLERİ</vt:lpstr>
      <vt:lpstr>SINIF YÖNETİM MODELLERİ</vt:lpstr>
      <vt:lpstr>GELİŞİMSEL MODEL</vt:lpstr>
      <vt:lpstr>GELİŞİMSEL MODEL</vt:lpstr>
      <vt:lpstr>BÜTÜNSEL MODELLER</vt:lpstr>
      <vt:lpstr>ÖRNEK</vt:lpstr>
      <vt:lpstr>PowerPoint Sunusu</vt:lpstr>
      <vt:lpstr> En etkili sınıf yönetimi modeli</vt:lpstr>
      <vt:lpstr>BİRİNCİL BASAMAK</vt:lpstr>
      <vt:lpstr>İKİNCİL BASAMAK</vt:lpstr>
      <vt:lpstr>ÜÇÜNCÜL BASAMAK</vt:lpstr>
      <vt:lpstr>DÖRDÜNCÜL BASAMAK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SINIF YÖNETİMİ MODELLERİ</dc:title>
  <dc:creator>acer</dc:creator>
  <cp:lastModifiedBy>Etem</cp:lastModifiedBy>
  <cp:revision>42</cp:revision>
  <dcterms:created xsi:type="dcterms:W3CDTF">2015-10-26T17:04:07Z</dcterms:created>
  <dcterms:modified xsi:type="dcterms:W3CDTF">2018-10-13T05:05:08Z</dcterms:modified>
</cp:coreProperties>
</file>