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handoutMasterIdLst>
    <p:handoutMasterId r:id="rId23"/>
  </p:handoutMasterIdLst>
  <p:sldIdLst>
    <p:sldId id="256" r:id="rId2"/>
    <p:sldId id="257" r:id="rId3"/>
    <p:sldId id="258" r:id="rId4"/>
    <p:sldId id="268" r:id="rId5"/>
    <p:sldId id="259" r:id="rId6"/>
    <p:sldId id="260" r:id="rId7"/>
    <p:sldId id="269" r:id="rId8"/>
    <p:sldId id="261" r:id="rId9"/>
    <p:sldId id="262" r:id="rId10"/>
    <p:sldId id="263" r:id="rId11"/>
    <p:sldId id="270" r:id="rId12"/>
    <p:sldId id="264" r:id="rId13"/>
    <p:sldId id="265" r:id="rId14"/>
    <p:sldId id="266" r:id="rId15"/>
    <p:sldId id="267" r:id="rId16"/>
    <p:sldId id="271" r:id="rId17"/>
    <p:sldId id="272" r:id="rId18"/>
    <p:sldId id="273" r:id="rId19"/>
    <p:sldId id="274" r:id="rId20"/>
    <p:sldId id="275" r:id="rId21"/>
    <p:sldId id="276" r:id="rId22"/>
  </p:sldIdLst>
  <p:sldSz cx="12192000" cy="6858000"/>
  <p:notesSz cx="6858000" cy="99472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65" autoAdjust="0"/>
    <p:restoredTop sz="94660"/>
  </p:normalViewPr>
  <p:slideViewPr>
    <p:cSldViewPr snapToGrid="0">
      <p:cViewPr varScale="1">
        <p:scale>
          <a:sx n="80" d="100"/>
          <a:sy n="80" d="100"/>
        </p:scale>
        <p:origin x="65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99091"/>
          </a:xfrm>
          <a:prstGeom prst="rect">
            <a:avLst/>
          </a:prstGeom>
        </p:spPr>
        <p:txBody>
          <a:bodyPr vert="horz" lIns="91440" tIns="45720" rIns="91440" bIns="45720" rtlCol="0"/>
          <a:lstStyle>
            <a:lvl1pPr algn="r">
              <a:defRPr sz="1200"/>
            </a:lvl1pPr>
          </a:lstStyle>
          <a:p>
            <a:fld id="{70E98AAB-0D2A-4A17-A6F7-A27790F11F2E}" type="datetimeFigureOut">
              <a:rPr lang="tr-TR" smtClean="0"/>
              <a:t>13.10.2018</a:t>
            </a:fld>
            <a:endParaRPr lang="tr-TR"/>
          </a:p>
        </p:txBody>
      </p:sp>
      <p:sp>
        <p:nvSpPr>
          <p:cNvPr id="4" name="Altbilgi Yer Tutucusu 3"/>
          <p:cNvSpPr>
            <a:spLocks noGrp="1"/>
          </p:cNvSpPr>
          <p:nvPr>
            <p:ph type="ftr" sz="quarter" idx="2"/>
          </p:nvPr>
        </p:nvSpPr>
        <p:spPr>
          <a:xfrm>
            <a:off x="0" y="9448185"/>
            <a:ext cx="2971800" cy="49909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9448185"/>
            <a:ext cx="2971800" cy="499090"/>
          </a:xfrm>
          <a:prstGeom prst="rect">
            <a:avLst/>
          </a:prstGeom>
        </p:spPr>
        <p:txBody>
          <a:bodyPr vert="horz" lIns="91440" tIns="45720" rIns="91440" bIns="45720" rtlCol="0" anchor="b"/>
          <a:lstStyle>
            <a:lvl1pPr algn="r">
              <a:defRPr sz="1200"/>
            </a:lvl1pPr>
          </a:lstStyle>
          <a:p>
            <a:fld id="{DBD3A7F9-68FE-4FDB-BB2F-9FA5E0309E3A}" type="slidenum">
              <a:rPr lang="tr-TR" smtClean="0"/>
              <a:t>‹#›</a:t>
            </a:fld>
            <a:endParaRPr lang="tr-TR"/>
          </a:p>
        </p:txBody>
      </p:sp>
    </p:spTree>
    <p:extLst>
      <p:ext uri="{BB962C8B-B14F-4D97-AF65-F5344CB8AC3E}">
        <p14:creationId xmlns:p14="http://schemas.microsoft.com/office/powerpoint/2010/main" val="2697208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711504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54926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2242977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435099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3752480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1364533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2044307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102990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1305631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2465444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36070B-D657-4B10-9B69-E1AC0925F8E0}" type="slidenum">
              <a:rPr lang="tr-TR" smtClean="0"/>
              <a:pPr/>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16707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2832056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36070B-D657-4B10-9B69-E1AC0925F8E0}" type="slidenum">
              <a:rPr lang="tr-TR" smtClean="0"/>
              <a:pPr/>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89917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3821585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2194900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E9E863D-8F42-411D-A19A-8A5BDC10D743}" type="datetimeFigureOut">
              <a:rPr lang="tr-TR" smtClean="0"/>
              <a:pPr/>
              <a:t>13.10.2018</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36070B-D657-4B10-9B69-E1AC0925F8E0}" type="slidenum">
              <a:rPr lang="tr-TR" smtClean="0"/>
              <a:pPr/>
              <a:t>‹#›</a:t>
            </a:fld>
            <a:endParaRPr lang="tr-TR"/>
          </a:p>
        </p:txBody>
      </p:sp>
    </p:spTree>
    <p:extLst>
      <p:ext uri="{BB962C8B-B14F-4D97-AF65-F5344CB8AC3E}">
        <p14:creationId xmlns:p14="http://schemas.microsoft.com/office/powerpoint/2010/main" val="4139351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E9E863D-8F42-411D-A19A-8A5BDC10D743}" type="datetimeFigureOut">
              <a:rPr lang="tr-TR" smtClean="0"/>
              <a:pPr/>
              <a:t>13.10.2018</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A36070B-D657-4B10-9B69-E1AC0925F8E0}" type="slidenum">
              <a:rPr lang="tr-TR" smtClean="0"/>
              <a:pPr/>
              <a:t>‹#›</a:t>
            </a:fld>
            <a:endParaRPr lang="tr-TR"/>
          </a:p>
        </p:txBody>
      </p:sp>
    </p:spTree>
    <p:extLst>
      <p:ext uri="{BB962C8B-B14F-4D97-AF65-F5344CB8AC3E}">
        <p14:creationId xmlns:p14="http://schemas.microsoft.com/office/powerpoint/2010/main" val="38778641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3395046"/>
          </a:xfrm>
        </p:spPr>
        <p:txBody>
          <a:bodyPr/>
          <a:lstStyle/>
          <a:p>
            <a:r>
              <a:rPr lang="tr-TR" dirty="0" smtClean="0"/>
              <a:t>DERS DÖNEMİ ÖNCESİ SINIFI HAZIRLAMA</a:t>
            </a:r>
            <a:endParaRPr lang="tr-TR" dirty="0"/>
          </a:p>
        </p:txBody>
      </p:sp>
      <p:sp>
        <p:nvSpPr>
          <p:cNvPr id="3" name="Alt Başlık 2"/>
          <p:cNvSpPr>
            <a:spLocks noGrp="1"/>
          </p:cNvSpPr>
          <p:nvPr>
            <p:ph type="subTitle" idx="1"/>
          </p:nvPr>
        </p:nvSpPr>
        <p:spPr>
          <a:xfrm>
            <a:off x="1524000" y="5104262"/>
            <a:ext cx="9144000" cy="153537"/>
          </a:xfrm>
        </p:spPr>
        <p:txBody>
          <a:bodyPr>
            <a:normAutofit fontScale="25000" lnSpcReduction="20000"/>
          </a:bodyPr>
          <a:lstStyle/>
          <a:p>
            <a:endParaRPr lang="tr-TR" dirty="0"/>
          </a:p>
        </p:txBody>
      </p:sp>
    </p:spTree>
    <p:extLst>
      <p:ext uri="{BB962C8B-B14F-4D97-AF65-F5344CB8AC3E}">
        <p14:creationId xmlns:p14="http://schemas.microsoft.com/office/powerpoint/2010/main" val="2493895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173707"/>
            <a:ext cx="10515600" cy="5003256"/>
          </a:xfrm>
        </p:spPr>
        <p:txBody>
          <a:bodyPr>
            <a:normAutofit/>
          </a:bodyPr>
          <a:lstStyle/>
          <a:p>
            <a:r>
              <a:rPr lang="tr-TR" sz="3200" dirty="0"/>
              <a:t>Uygulamaların başarısı, hazırlık döneminde yapılan çalışmaların yeterliğine bağlıdır, iyi düzenlenmemiş eğitsel etkinlikler iyi öğrenmeye götüremezler.</a:t>
            </a:r>
          </a:p>
          <a:p>
            <a:r>
              <a:rPr lang="tr-TR" sz="3200" dirty="0"/>
              <a:t>Etkili sınıf yönetiminin şartlarından biri de sınıfın fiziksel ve düşünsel yapılarıyla ilgili ön düzenlemelerdir.</a:t>
            </a:r>
          </a:p>
          <a:p>
            <a:r>
              <a:rPr lang="tr-TR" sz="3200" dirty="0"/>
              <a:t>Sınıf düzeni, okul ikliminin de belirleyici değişkenlerindendir</a:t>
            </a:r>
          </a:p>
        </p:txBody>
      </p:sp>
    </p:spTree>
    <p:extLst>
      <p:ext uri="{BB962C8B-B14F-4D97-AF65-F5344CB8AC3E}">
        <p14:creationId xmlns:p14="http://schemas.microsoft.com/office/powerpoint/2010/main" val="3086966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Fiziksel Ortamla İlgili Hazırlıklar</a:t>
            </a:r>
            <a:r>
              <a:rPr lang="tr-TR" dirty="0"/>
              <a:t/>
            </a:r>
            <a:br>
              <a:rPr lang="tr-TR" dirty="0"/>
            </a:br>
            <a:endParaRPr lang="tr-TR" dirty="0"/>
          </a:p>
        </p:txBody>
      </p:sp>
      <p:sp>
        <p:nvSpPr>
          <p:cNvPr id="3" name="İçerik Yer Tutucusu 2"/>
          <p:cNvSpPr>
            <a:spLocks noGrp="1"/>
          </p:cNvSpPr>
          <p:nvPr>
            <p:ph idx="1"/>
          </p:nvPr>
        </p:nvSpPr>
        <p:spPr>
          <a:xfrm>
            <a:off x="838200" y="1419368"/>
            <a:ext cx="10515600" cy="4757596"/>
          </a:xfrm>
        </p:spPr>
        <p:txBody>
          <a:bodyPr>
            <a:normAutofit/>
          </a:bodyPr>
          <a:lstStyle/>
          <a:p>
            <a:r>
              <a:rPr lang="tr-TR" sz="2000" dirty="0"/>
              <a:t>Bir sistemin yer aldığı mekânın özellikleri ile sistemin araç süreç ve hedeflerinin uyuşum içinde olması gerekir. Mekân, sistemin bir parçası olarak, onun diğer parçalarıyla uyumlu olmak durumundadır.</a:t>
            </a:r>
          </a:p>
          <a:p>
            <a:r>
              <a:rPr lang="tr-TR" sz="2000" dirty="0"/>
              <a:t>Sınıf ortamının çeşitli özelliklerinden biri, öğrencilerin, farklı yaşama biçimleri olarak sınıfa getirdiği,  kökleri sınıf dışında olan çok boyutluluktur.  Öğrencilerin çokluğu ve farklılığı nedeniyle, bir tek olay bile, öğrencilerin özelliklerine göre değişen çok sonuca yol açar.</a:t>
            </a:r>
          </a:p>
          <a:p>
            <a:r>
              <a:rPr lang="tr-TR" sz="2000" dirty="0"/>
              <a:t>  </a:t>
            </a:r>
            <a:r>
              <a:rPr lang="tr-TR" sz="2000" dirty="0" smtClean="0"/>
              <a:t> </a:t>
            </a:r>
            <a:r>
              <a:rPr lang="tr-TR" sz="2000" dirty="0"/>
              <a:t>Gizli-saklının yer alamayacağı bir ortam olması,  sınıfın açıklık özelliğini oluşturur. Yanlışlar, beceriksizlikler, ortamda oluşan her şey sınıftakiler tarafından görülür. Uzun </a:t>
            </a:r>
            <a:r>
              <a:rPr lang="tr-TR" sz="2000" dirty="0" err="1"/>
              <a:t>sürelilik</a:t>
            </a:r>
            <a:r>
              <a:rPr lang="tr-TR" sz="2000" dirty="0"/>
              <a:t>,  sınıf ortamının başka bir özelliğidir. Bütün bir dönem boyunca, her gün sınıf içinde bulunulur. Bu özellik, davranışları yönlendirici normlar ve deneyimler oluşturmak için öğretmene fırsat sağlar. Bu oluşumlar gelecekteki eylemleri etkiler. </a:t>
            </a:r>
          </a:p>
        </p:txBody>
      </p:sp>
    </p:spTree>
    <p:extLst>
      <p:ext uri="{BB962C8B-B14F-4D97-AF65-F5344CB8AC3E}">
        <p14:creationId xmlns:p14="http://schemas.microsoft.com/office/powerpoint/2010/main" val="253411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        </a:t>
            </a:r>
            <a:r>
              <a:rPr lang="tr-TR" sz="2400" dirty="0" smtClean="0"/>
              <a:t>Eşzamanlılık; sınıf ortamının başka bir özelliğidir. Sınıfta aynı anda birden çok şey olur: Öğretmen bir öğrenciyi dinlerken öbürünü izler, yeni bir soru düşünür, zamanı kontrol eder. Sınıfta grup çalışmasının yapıldığı zamanlarda bu olaylar daha da çoğalır. Kısa sürede çok sayıda olayla karşılaşmak, sınıf ortamının </a:t>
            </a:r>
            <a:r>
              <a:rPr lang="tr-TR" sz="2400" dirty="0" err="1" smtClean="0"/>
              <a:t>anındalık</a:t>
            </a:r>
            <a:r>
              <a:rPr lang="tr-TR" sz="2400" dirty="0" smtClean="0"/>
              <a:t>-çabukluk özelliğidir. Sınıftaki olaylar beklemez, anında yanıt ister. Bu olayların en beklenmedik zamanlarda ortaya çıkması, sınıf ortamının kestirilmezlik özelliğidir. Sınıf olaylarına öğrencilerin çoğu, bazen hepsi tanık olur.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Fiziksel Ortamın Etkileri</a:t>
            </a:r>
            <a:r>
              <a:rPr lang="tr-TR" dirty="0"/>
              <a:t/>
            </a:r>
            <a:br>
              <a:rPr lang="tr-TR" dirty="0"/>
            </a:br>
            <a:endParaRPr lang="tr-TR" dirty="0"/>
          </a:p>
        </p:txBody>
      </p:sp>
      <p:sp>
        <p:nvSpPr>
          <p:cNvPr id="3" name="İçerik Yer Tutucusu 2"/>
          <p:cNvSpPr>
            <a:spLocks noGrp="1"/>
          </p:cNvSpPr>
          <p:nvPr>
            <p:ph idx="1"/>
          </p:nvPr>
        </p:nvSpPr>
        <p:spPr>
          <a:xfrm>
            <a:off x="627797" y="1433015"/>
            <a:ext cx="10876815" cy="4478207"/>
          </a:xfrm>
        </p:spPr>
        <p:txBody>
          <a:bodyPr>
            <a:noAutofit/>
          </a:bodyPr>
          <a:lstStyle/>
          <a:p>
            <a:r>
              <a:rPr lang="tr-TR" sz="2800" dirty="0"/>
              <a:t>Sınıf etkinliklerinin </a:t>
            </a:r>
            <a:r>
              <a:rPr lang="tr-TR" sz="2800" dirty="0" err="1"/>
              <a:t>yeraldığı</a:t>
            </a:r>
            <a:r>
              <a:rPr lang="tr-TR" sz="2800" dirty="0"/>
              <a:t> ortam,  öğrencinin,  öğretmenin en yakın çevresi, sürekli, etkileyici değişkenidir. Bu ortam, öğrenci güdüsünü,  devamını, öğretmen-öğrenci ilişkisinin kalitesini etkiler.</a:t>
            </a:r>
          </a:p>
          <a:p>
            <a:r>
              <a:rPr lang="tr-TR" sz="2800" dirty="0"/>
              <a:t>        Öğrenme-öğretme ilişkileri,  öğretim çevresinin işlevidir.</a:t>
            </a:r>
          </a:p>
          <a:p>
            <a:r>
              <a:rPr lang="tr-TR" sz="2800" dirty="0"/>
              <a:t>        Fiziksel ortama ilişkin her </a:t>
            </a:r>
            <a:r>
              <a:rPr lang="tr-TR" sz="2800" dirty="0" smtClean="0"/>
              <a:t>değişken</a:t>
            </a:r>
            <a:r>
              <a:rPr lang="tr-TR" sz="2800" dirty="0"/>
              <a:t>,  eğitime destek veya engel olur.  Yalnızca ortamda var olanlar değil,  </a:t>
            </a:r>
            <a:r>
              <a:rPr lang="tr-TR" sz="2800" dirty="0" err="1"/>
              <a:t>bunlann</a:t>
            </a:r>
            <a:r>
              <a:rPr lang="tr-TR" sz="2800" dirty="0"/>
              <a:t> düzenlenişi,  görünüşü (estetiği)  de eğitsel açıdan etkileyicidir.</a:t>
            </a:r>
          </a:p>
          <a:p>
            <a:endParaRPr lang="tr-TR" sz="2800" dirty="0"/>
          </a:p>
        </p:txBody>
      </p:sp>
    </p:spTree>
    <p:extLst>
      <p:ext uri="{BB962C8B-B14F-4D97-AF65-F5344CB8AC3E}">
        <p14:creationId xmlns:p14="http://schemas.microsoft.com/office/powerpoint/2010/main" val="4093381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914400"/>
            <a:ext cx="10515600" cy="5262563"/>
          </a:xfrm>
        </p:spPr>
        <p:txBody>
          <a:bodyPr>
            <a:normAutofit/>
          </a:bodyPr>
          <a:lstStyle/>
          <a:p>
            <a:r>
              <a:rPr lang="tr-TR" sz="2000" dirty="0"/>
              <a:t>Öğrenci tutum ve davranışının önemli bir etkeninin sınıf düzenlemeleri olduğu, bunun az da olsa </a:t>
            </a:r>
            <a:r>
              <a:rPr lang="tr-TR" sz="2000" dirty="0" smtClean="0"/>
              <a:t>sözel </a:t>
            </a:r>
            <a:r>
              <a:rPr lang="tr-TR" sz="2000" dirty="0"/>
              <a:t>etkileşimi </a:t>
            </a:r>
            <a:r>
              <a:rPr lang="tr-TR" sz="2000" dirty="0" smtClean="0"/>
              <a:t>etkilediği </a:t>
            </a:r>
            <a:r>
              <a:rPr lang="tr-TR" sz="2000" dirty="0"/>
              <a:t>belirlenmiştir.</a:t>
            </a:r>
          </a:p>
          <a:p>
            <a:r>
              <a:rPr lang="tr-TR" sz="2000" dirty="0"/>
              <a:t>       Bu etki, eğitimi etkileyen diğer değişkenler üzerindeki katkılarıyla daha da çoğalır. Sınıftaki sıra, masa, dolap, uzaklık, öğrenci gibi fiziksel engeller, öğretmen-öğrenci arasında psikolojik engel de oluşturur, iletişim ve etkileşimi değiştirir.</a:t>
            </a:r>
          </a:p>
          <a:p>
            <a:r>
              <a:rPr lang="tr-TR" sz="2000" dirty="0"/>
              <a:t>       Sınıfta öğretmen ve öğrenci için sağlanan imkânlar, öğretmen ve öğrenci davranışı,  </a:t>
            </a:r>
            <a:r>
              <a:rPr lang="tr-TR" sz="2000" dirty="0" smtClean="0"/>
              <a:t>ders yılı </a:t>
            </a:r>
            <a:r>
              <a:rPr lang="tr-TR" sz="2000" dirty="0"/>
              <a:t>başladıktan sonra sınıftaki öğrenci değişmeleri,  sınıfı etkiler.</a:t>
            </a:r>
          </a:p>
          <a:p>
            <a:r>
              <a:rPr lang="tr-TR" sz="2000" dirty="0"/>
              <a:t>       Farklı sınıf yapılarında öğrencilerin davranış değişimine hazır oldukları görülmüştür. Yapılanmış bir sınıf düzeninin daha etkili olduğu belirlenmiştir. iyi bir sınıf düzeni öğrenciyi güdülemekte, öğrenmeyi artırmakta öğrenilenlerin hatırlanmasına yardım etmektedir. Sanat eğitiminde de sınıf düzeni yararlı olmuştur. Geleceğin yüksek teknolojili öğrenme Ortamı,  fiziksel yapının bu araçlarla desteklenmesini gerektirir.</a:t>
            </a:r>
          </a:p>
          <a:p>
            <a:endParaRPr lang="tr-TR" sz="2000" dirty="0"/>
          </a:p>
        </p:txBody>
      </p:sp>
    </p:spTree>
    <p:extLst>
      <p:ext uri="{BB962C8B-B14F-4D97-AF65-F5344CB8AC3E}">
        <p14:creationId xmlns:p14="http://schemas.microsoft.com/office/powerpoint/2010/main" val="2075289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Fiziksel Ortamın Değişkenleri</a:t>
            </a:r>
            <a:endParaRPr lang="tr-TR" b="1" dirty="0"/>
          </a:p>
        </p:txBody>
      </p:sp>
      <p:sp>
        <p:nvSpPr>
          <p:cNvPr id="3" name="2 İçerik Yer Tutucusu"/>
          <p:cNvSpPr>
            <a:spLocks noGrp="1"/>
          </p:cNvSpPr>
          <p:nvPr>
            <p:ph idx="1"/>
          </p:nvPr>
        </p:nvSpPr>
        <p:spPr>
          <a:xfrm>
            <a:off x="1037230" y="1364776"/>
            <a:ext cx="10467382" cy="4546446"/>
          </a:xfrm>
        </p:spPr>
        <p:txBody>
          <a:bodyPr>
            <a:normAutofit/>
          </a:bodyPr>
          <a:lstStyle/>
          <a:p>
            <a:r>
              <a:rPr lang="tr-TR" sz="2400" dirty="0" smtClean="0"/>
              <a:t>      Sınıftaki öğrencilerin sayısı, duvar ve eşya renkleri, ışık, ısı, temizlik, gürültü düzeyleri, görünüm, sınıftaki fiziksel ortamın </a:t>
            </a:r>
            <a:r>
              <a:rPr lang="tr-TR" sz="2400" dirty="0" err="1" smtClean="0"/>
              <a:t>ögeleri</a:t>
            </a:r>
            <a:r>
              <a:rPr lang="tr-TR" sz="2400" dirty="0" smtClean="0"/>
              <a:t> olarak sayılabilir. Öğrenci Sayısı.  Bir sınıfta şu kadar öğrenci olmalıdır demek gerçekçi olmaz. Bu sayının belirleyicilerinden biri, sınıfın düzeyidir, ilk yıllarda öğrenciler öğretmenin yardımına daha çok gereksinim duyarlar,  ilgi çevreleri henüz dardır. Bu nedenlerle ilk sınıflarda öğrenci sayısı az tutulmalı, gerekiyorsa </a:t>
            </a:r>
            <a:r>
              <a:rPr lang="tr-TR" sz="2400" dirty="0" err="1" smtClean="0"/>
              <a:t>smıf</a:t>
            </a:r>
            <a:r>
              <a:rPr lang="tr-TR" sz="2400" dirty="0" smtClean="0"/>
              <a:t> düzeyiyle birlikte yükseltilmelidir.</a:t>
            </a:r>
          </a:p>
          <a:p>
            <a:r>
              <a:rPr lang="tr-TR" sz="2400" dirty="0" smtClean="0"/>
              <a:t>       Öğrenci sayısının ikinci değişkeni ders ve konunun türü ile izlenen yöntemdir. Örneğin okuma ve matematikte az öğrencili sınıflar yararlı bulunmuştur. </a:t>
            </a:r>
          </a:p>
          <a:p>
            <a:endParaRPr lang="tr-TR"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Fiziksel Ortamın Düzenlenmesi</a:t>
            </a:r>
            <a:r>
              <a:rPr lang="tr-TR" dirty="0"/>
              <a:t/>
            </a:r>
            <a:br>
              <a:rPr lang="tr-TR" dirty="0"/>
            </a:br>
            <a:endParaRPr lang="tr-TR" dirty="0"/>
          </a:p>
        </p:txBody>
      </p:sp>
      <p:sp>
        <p:nvSpPr>
          <p:cNvPr id="3" name="İçerik Yer Tutucusu 2"/>
          <p:cNvSpPr>
            <a:spLocks noGrp="1"/>
          </p:cNvSpPr>
          <p:nvPr>
            <p:ph idx="1"/>
          </p:nvPr>
        </p:nvSpPr>
        <p:spPr>
          <a:xfrm>
            <a:off x="1009934" y="1705970"/>
            <a:ext cx="10494678" cy="4205252"/>
          </a:xfrm>
        </p:spPr>
        <p:txBody>
          <a:bodyPr/>
          <a:lstStyle/>
          <a:p>
            <a:r>
              <a:rPr lang="tr-TR" sz="3200" dirty="0"/>
              <a:t>Sınıf,  ustaca düzenlenmiş bir çevre olmalıdır,  çünkü davranışı değiştirmenin çok etkili bir yolu, çevreyi değiştirmektir. Eğitimde yeni teknolojiler, öğrenme çevresine yenilikler getirir. Geleceğin, yüksek teknolojili,  öğrenmelerin çoğunda bireysel, sosyal ve zihinsel gelişim için toplu öğrenme imkânları sağlayan öğrenme ortamları, şimdiden gerçekleştirilmeye </a:t>
            </a:r>
            <a:r>
              <a:rPr lang="tr-TR" sz="3200" dirty="0" smtClean="0"/>
              <a:t>çalışılmalıdır</a:t>
            </a:r>
          </a:p>
          <a:p>
            <a:endParaRPr lang="tr-TR" dirty="0"/>
          </a:p>
        </p:txBody>
      </p:sp>
    </p:spTree>
    <p:extLst>
      <p:ext uri="{BB962C8B-B14F-4D97-AF65-F5344CB8AC3E}">
        <p14:creationId xmlns:p14="http://schemas.microsoft.com/office/powerpoint/2010/main" val="3227426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7797" y="1801504"/>
            <a:ext cx="10876815" cy="4109718"/>
          </a:xfrm>
        </p:spPr>
        <p:txBody>
          <a:bodyPr>
            <a:normAutofit/>
          </a:bodyPr>
          <a:lstStyle/>
          <a:p>
            <a:r>
              <a:rPr lang="tr-TR" dirty="0"/>
              <a:t>      </a:t>
            </a:r>
            <a:r>
              <a:rPr lang="tr-TR" sz="2400" dirty="0"/>
              <a:t> Şöyle bir sınıf ortamı şimdiden görülebilmelidir:  Sınıfta birkaç öğrenme etkinliği için mekânlar oluşturulmuş, her grup farklı bir araçla çalışıyor,  birbirinden yararlanabiliyor,  birbirini izleyebiliyor.  Okulun diğer sınıflarıyla, başka kent ve ülke öğrencileriyle hemen bilgi alışverişi yapılabiliyor,  kameralar çalışmaları,  konuşmaları kaydediyor,  bu görüntüleri tüm grup izleyebiliyor.  Bilgisayarlarla,  öğrencilerin bilgi ve becerileri sürekli olarak belirleniyor,  </a:t>
            </a:r>
            <a:r>
              <a:rPr lang="tr-TR" sz="2400" dirty="0" smtClean="0"/>
              <a:t>bunların </a:t>
            </a:r>
            <a:r>
              <a:rPr lang="tr-TR" sz="2400" dirty="0"/>
              <a:t>gösterdiği gereksinimlere göre öğrenim durumu ayarlanabiliyor,  öğretmen her öğrenci hakkında anında bilgi sahibi olabiliyor. Duvarlarla kapalı değil,  dünyaya açık bir okul.</a:t>
            </a:r>
          </a:p>
          <a:p>
            <a:endParaRPr lang="tr-TR" sz="2400" dirty="0"/>
          </a:p>
        </p:txBody>
      </p:sp>
    </p:spTree>
    <p:extLst>
      <p:ext uri="{BB962C8B-B14F-4D97-AF65-F5344CB8AC3E}">
        <p14:creationId xmlns:p14="http://schemas.microsoft.com/office/powerpoint/2010/main" val="2705469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3206" y="1905000"/>
            <a:ext cx="10931406" cy="4006222"/>
          </a:xfrm>
        </p:spPr>
        <p:txBody>
          <a:bodyPr>
            <a:normAutofit lnSpcReduction="10000"/>
          </a:bodyPr>
          <a:lstStyle/>
          <a:p>
            <a:r>
              <a:rPr lang="tr-TR" sz="3200" dirty="0"/>
              <a:t>Bunlar için fiziksel imkânlar kadar, olanakların uygun düzenlenmiş olmasına da gereksinim vardır. Sınıf ortamı, işlevsel bir sanat ve güzellik alanı, öğrenme için güdü merkezi olmalı, öğrenci özelliklerine göre kolaylıklar sağlamalıdır. Uyarıcı ve çeşitlenmiş ortamda öğrenme daha iyi gerçekleşir.</a:t>
            </a:r>
          </a:p>
          <a:p>
            <a:r>
              <a:rPr lang="tr-TR" sz="3200" dirty="0"/>
              <a:t>  Buluşçu bir eğitim için sınıfların geniş, esnek olması gerekir.</a:t>
            </a:r>
          </a:p>
          <a:p>
            <a:endParaRPr lang="tr-TR" dirty="0"/>
          </a:p>
        </p:txBody>
      </p:sp>
    </p:spTree>
    <p:extLst>
      <p:ext uri="{BB962C8B-B14F-4D97-AF65-F5344CB8AC3E}">
        <p14:creationId xmlns:p14="http://schemas.microsoft.com/office/powerpoint/2010/main" val="3786851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Sınıfın Ana Bölümleri</a:t>
            </a:r>
            <a:endParaRPr lang="tr-TR" dirty="0"/>
          </a:p>
        </p:txBody>
      </p:sp>
      <p:sp>
        <p:nvSpPr>
          <p:cNvPr id="3" name="2 İçerik Yer Tutucusu"/>
          <p:cNvSpPr>
            <a:spLocks noGrp="1"/>
          </p:cNvSpPr>
          <p:nvPr>
            <p:ph idx="1"/>
          </p:nvPr>
        </p:nvSpPr>
        <p:spPr>
          <a:xfrm>
            <a:off x="586854" y="1351128"/>
            <a:ext cx="10917758" cy="4560094"/>
          </a:xfrm>
        </p:spPr>
        <p:txBody>
          <a:bodyPr>
            <a:normAutofit/>
          </a:bodyPr>
          <a:lstStyle/>
          <a:p>
            <a:r>
              <a:rPr lang="tr-TR" sz="2000" b="1" dirty="0" smtClean="0"/>
              <a:t>Sınıf,  öğrencilerin sessizce oturup ders dinlediği bir müze değil,  arkadaşlarıyla birlikte araştırmalar yaptığı bir laboratuar olmalıdır.,</a:t>
            </a:r>
          </a:p>
          <a:p>
            <a:r>
              <a:rPr lang="tr-TR" sz="2000" b="1" dirty="0" smtClean="0"/>
              <a:t>       Sınıfın çeşitli bölümleri, farklı amaçlar için kullanılabilecek birer köşe oluşturmalıdır.  Benzer öğrencilerin oluşturduğu düşünülen sınıflar,  gerçekte kişisel </a:t>
            </a:r>
            <a:r>
              <a:rPr lang="tr-TR" sz="2000" b="1" dirty="0" err="1" smtClean="0"/>
              <a:t>farklan</a:t>
            </a:r>
            <a:r>
              <a:rPr lang="tr-TR" sz="2000" b="1" dirty="0" smtClean="0"/>
              <a:t> olan öğrencilerden oluşur. Bu farklılık, aynı sınıfta değişik eğitsel etkinliklere gereksinim olduğunu gösterir.  Öğrencilerin kimi matematikte,  kimi okumada,  kimi müzikte diğerlerinden alt düzeyde  veya  bu  derslerle  daha ilgilidir. Gereksinimlere dönük bir eğitim, sınıfın bu ihtiyaçlara yanıt verecek bölümlerden oluşmasına yol açar. Özellikle alt sınıflarda, sürekli oturma yerleri gereksizdir.</a:t>
            </a:r>
          </a:p>
          <a:p>
            <a:r>
              <a:rPr lang="tr-TR" sz="2000" b="1" dirty="0" smtClean="0"/>
              <a:t>       Zaten bu öğrenciler yerlerinde biraz zor oturur,  ilk fırsatta sıralarından fırlarlar.  </a:t>
            </a:r>
          </a:p>
          <a:p>
            <a:endParaRPr lang="tr-TR"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40344"/>
          </a:xfrm>
        </p:spPr>
        <p:txBody>
          <a:bodyPr>
            <a:normAutofit fontScale="90000"/>
          </a:bodyPr>
          <a:lstStyle/>
          <a:p>
            <a:r>
              <a:rPr lang="tr-TR" b="1" dirty="0"/>
              <a:t>Öğrencilerin Oturma Düzeni</a:t>
            </a:r>
            <a:r>
              <a:rPr lang="tr-TR" dirty="0"/>
              <a:t/>
            </a:r>
            <a:br>
              <a:rPr lang="tr-TR" dirty="0"/>
            </a:br>
            <a:endParaRPr lang="tr-TR" dirty="0"/>
          </a:p>
        </p:txBody>
      </p:sp>
      <p:sp>
        <p:nvSpPr>
          <p:cNvPr id="3" name="İçerik Yer Tutucusu 2"/>
          <p:cNvSpPr>
            <a:spLocks noGrp="1"/>
          </p:cNvSpPr>
          <p:nvPr>
            <p:ph idx="1"/>
          </p:nvPr>
        </p:nvSpPr>
        <p:spPr>
          <a:xfrm>
            <a:off x="838200" y="928048"/>
            <a:ext cx="10515600" cy="5248915"/>
          </a:xfrm>
        </p:spPr>
        <p:txBody>
          <a:bodyPr>
            <a:normAutofit lnSpcReduction="10000"/>
          </a:bodyPr>
          <a:lstStyle/>
          <a:p>
            <a:r>
              <a:rPr lang="tr-TR" b="1" dirty="0"/>
              <a:t>       </a:t>
            </a:r>
            <a:r>
              <a:rPr lang="tr-TR" sz="2000" b="1" dirty="0"/>
              <a:t>Sınıf düzeni gibi, oturma düzeni de sınıf yönetimini ve eğitsel </a:t>
            </a:r>
            <a:r>
              <a:rPr lang="tr-TR" sz="2000" b="1" dirty="0" smtClean="0"/>
              <a:t>çabayı destekler </a:t>
            </a:r>
            <a:r>
              <a:rPr lang="tr-TR" sz="2000" b="1" dirty="0"/>
              <a:t>veya engeller.</a:t>
            </a:r>
          </a:p>
          <a:p>
            <a:r>
              <a:rPr lang="tr-TR" sz="2000" b="1" dirty="0"/>
              <a:t>       Öğrenciler, cinsiyet, boy, görme, işitme, ilgi süresi, temizlik, ekonomik ve sosyal durum </a:t>
            </a:r>
            <a:r>
              <a:rPr lang="tr-TR" sz="2000" b="1" dirty="0" smtClean="0"/>
              <a:t>açılarından </a:t>
            </a:r>
            <a:r>
              <a:rPr lang="tr-TR" sz="2000" b="1" dirty="0"/>
              <a:t>farklıdır. </a:t>
            </a:r>
            <a:r>
              <a:rPr lang="tr-TR" sz="2000" b="1" dirty="0" smtClean="0"/>
              <a:t>Bu </a:t>
            </a:r>
            <a:r>
              <a:rPr lang="tr-TR" sz="2000" b="1" dirty="0"/>
              <a:t>farklar, </a:t>
            </a:r>
            <a:r>
              <a:rPr lang="tr-TR" sz="2000" b="1" dirty="0" smtClean="0"/>
              <a:t>onların </a:t>
            </a:r>
            <a:r>
              <a:rPr lang="tr-TR" sz="2000" b="1" dirty="0"/>
              <a:t>sınıfta yerleşimi için öğretmene </a:t>
            </a:r>
            <a:r>
              <a:rPr lang="tr-TR" sz="2000" b="1" dirty="0" smtClean="0"/>
              <a:t>ipuçları </a:t>
            </a:r>
            <a:r>
              <a:rPr lang="tr-TR" sz="2000" b="1" dirty="0"/>
              <a:t>verir. Bazı durumlarda bir öğrencinin yerini değiştirmek, sınıfı değiştirebilir.</a:t>
            </a:r>
          </a:p>
          <a:p>
            <a:r>
              <a:rPr lang="tr-TR" sz="2000" b="1" dirty="0"/>
              <a:t>       Bir öğrencinin sınıftaki yerini belirlemede temel kaygılardan biri, herkesin görme ve işitme kolaylığına sahip olması, bu açıdan kimsenin birbirini engellememesidir.</a:t>
            </a:r>
          </a:p>
          <a:p>
            <a:r>
              <a:rPr lang="tr-TR" sz="2000" b="1" dirty="0"/>
              <a:t>       Tahta,  perde,  öğrenim </a:t>
            </a:r>
            <a:r>
              <a:rPr lang="tr-TR" sz="2000" b="1" dirty="0" smtClean="0"/>
              <a:t>araçları </a:t>
            </a:r>
            <a:r>
              <a:rPr lang="tr-TR" sz="2000" b="1" dirty="0" err="1" smtClean="0"/>
              <a:t>herkesce</a:t>
            </a:r>
            <a:r>
              <a:rPr lang="tr-TR" sz="2000" b="1" dirty="0" smtClean="0"/>
              <a:t> </a:t>
            </a:r>
            <a:r>
              <a:rPr lang="tr-TR" sz="2000" b="1" dirty="0"/>
              <a:t>görülebilmeli, öğretmenin, diğer insan ve </a:t>
            </a:r>
            <a:r>
              <a:rPr lang="tr-TR" sz="2000" b="1" dirty="0" smtClean="0"/>
              <a:t>araçların </a:t>
            </a:r>
            <a:r>
              <a:rPr lang="tr-TR" sz="2000" b="1" dirty="0"/>
              <a:t>sesi </a:t>
            </a:r>
            <a:r>
              <a:rPr lang="tr-TR" sz="2000" b="1" dirty="0" err="1" smtClean="0"/>
              <a:t>herkesce</a:t>
            </a:r>
            <a:r>
              <a:rPr lang="tr-TR" sz="2000" b="1" dirty="0" smtClean="0"/>
              <a:t> </a:t>
            </a:r>
            <a:r>
              <a:rPr lang="tr-TR" sz="2000" b="1" dirty="0"/>
              <a:t>işitilmelidir. Görme-işitme sıkıntısı çeken çocuklar bu nesnelere yakın oturtulmalı, uzun boylular arkada olmalıdır. Öğrencilerin iletişim ve etkileşim alışkanlıkları, oturma yerini belirlemede başka bir değişkendir. Sınıfın ön ve ortası, bu açıdan şanslı bölgelerdir.</a:t>
            </a:r>
          </a:p>
          <a:p>
            <a:r>
              <a:rPr lang="tr-TR" sz="2000" b="1" dirty="0"/>
              <a:t>       Buralara, iletişim ve etkileşim güçlüğü çeken öğrenciler oturtulmalıdır.  </a:t>
            </a:r>
          </a:p>
          <a:p>
            <a:endParaRPr lang="tr-TR" dirty="0"/>
          </a:p>
        </p:txBody>
      </p:sp>
    </p:spTree>
    <p:extLst>
      <p:ext uri="{BB962C8B-B14F-4D97-AF65-F5344CB8AC3E}">
        <p14:creationId xmlns:p14="http://schemas.microsoft.com/office/powerpoint/2010/main" val="2761199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a:t>
            </a:r>
            <a:r>
              <a:rPr lang="tr-TR" b="1" dirty="0"/>
              <a:t>Sıra-Masa Düzenleri</a:t>
            </a:r>
            <a:r>
              <a:rPr lang="tr-TR" dirty="0"/>
              <a:t/>
            </a:r>
            <a:br>
              <a:rPr lang="tr-TR" dirty="0"/>
            </a:br>
            <a:endParaRPr lang="tr-TR" dirty="0"/>
          </a:p>
        </p:txBody>
      </p:sp>
      <p:sp>
        <p:nvSpPr>
          <p:cNvPr id="3" name="İçerik Yer Tutucusu 2"/>
          <p:cNvSpPr>
            <a:spLocks noGrp="1"/>
          </p:cNvSpPr>
          <p:nvPr>
            <p:ph idx="1"/>
          </p:nvPr>
        </p:nvSpPr>
        <p:spPr>
          <a:xfrm>
            <a:off x="838200" y="1201003"/>
            <a:ext cx="10515600" cy="4975960"/>
          </a:xfrm>
        </p:spPr>
        <p:txBody>
          <a:bodyPr>
            <a:normAutofit/>
          </a:bodyPr>
          <a:lstStyle/>
          <a:p>
            <a:r>
              <a:rPr lang="tr-TR" sz="2400" b="1" dirty="0"/>
              <a:t>Sınıf düzeni amaçlara göre değişebilir; mobilyalar -öğretmen masası dâhil- esnek,  yer değiştirebilir, hafif olmalıdır. Öğretmen masası, öğretmenin sınıfın tümünü görebileceği bir yerde olmalı, kontrol derecesi ve istenen yönetim şekline göre, öğrenci </a:t>
            </a:r>
            <a:r>
              <a:rPr lang="tr-TR" sz="2400" b="1" dirty="0" smtClean="0"/>
              <a:t>etkinliklerinin </a:t>
            </a:r>
            <a:r>
              <a:rPr lang="tr-TR" sz="2400" b="1" dirty="0"/>
              <a:t>türü ve öğretmen yardımı dikkate alınarak yer değiştirmelidir.</a:t>
            </a:r>
          </a:p>
          <a:p>
            <a:r>
              <a:rPr lang="tr-TR" sz="2400" b="1" dirty="0"/>
              <a:t>       Öğretmen masası sıraların yanında veya arkasında olursa,  öğretmen kontrolü artabilir. Çünkü bu durumlarda öğretmenin öğrenciler hakkındaki bilgisi azalmazken, öğrencilerin öğretmen hakkındaki bilgileri azalır. Sınıf düzeni, öğrenmeye yardım edici, konu ve yönteme uygun, öğretmen ve öğrencilerin birbirlerine ve kaynaklara ulaşmasını </a:t>
            </a:r>
            <a:r>
              <a:rPr lang="tr-TR" sz="2400" b="1" dirty="0" smtClean="0"/>
              <a:t>kolaylaştırıcı </a:t>
            </a:r>
            <a:r>
              <a:rPr lang="tr-TR" sz="2400" b="1" dirty="0"/>
              <a:t>olmalıdır. </a:t>
            </a:r>
          </a:p>
        </p:txBody>
      </p:sp>
    </p:spTree>
    <p:extLst>
      <p:ext uri="{BB962C8B-B14F-4D97-AF65-F5344CB8AC3E}">
        <p14:creationId xmlns:p14="http://schemas.microsoft.com/office/powerpoint/2010/main" val="2292140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dirty="0"/>
              <a:t>Ders dönemi öncesinde öğretmence, fiziksel düzenleniş konusunda şunların yapılması önerilmektedir (</a:t>
            </a:r>
            <a:r>
              <a:rPr lang="tr-TR" sz="2400" b="1" dirty="0" err="1"/>
              <a:t>Lemlech</a:t>
            </a:r>
            <a:r>
              <a:rPr lang="tr-TR" sz="2400" b="1" dirty="0"/>
              <a:t>, 1988: 34): </a:t>
            </a:r>
            <a:endParaRPr lang="tr-TR" sz="2400" dirty="0"/>
          </a:p>
        </p:txBody>
      </p:sp>
      <p:sp>
        <p:nvSpPr>
          <p:cNvPr id="3" name="İçerik Yer Tutucusu 2"/>
          <p:cNvSpPr>
            <a:spLocks noGrp="1"/>
          </p:cNvSpPr>
          <p:nvPr>
            <p:ph idx="1"/>
          </p:nvPr>
        </p:nvSpPr>
        <p:spPr/>
        <p:txBody>
          <a:bodyPr>
            <a:normAutofit/>
          </a:bodyPr>
          <a:lstStyle/>
          <a:p>
            <a:r>
              <a:rPr lang="tr-TR" dirty="0"/>
              <a:t>      </a:t>
            </a:r>
            <a:r>
              <a:rPr lang="tr-TR" sz="2000" b="1" dirty="0"/>
              <a:t> 1  -  Lavabo,  </a:t>
            </a:r>
            <a:r>
              <a:rPr lang="tr-TR" sz="2000" b="1" dirty="0" smtClean="0"/>
              <a:t>tuvalet ve </a:t>
            </a:r>
            <a:r>
              <a:rPr lang="tr-TR" sz="2000" b="1" dirty="0"/>
              <a:t>oyun alanlarının temizlik ve bakımının sağlanması,</a:t>
            </a:r>
          </a:p>
          <a:p>
            <a:r>
              <a:rPr lang="tr-TR" sz="2000" b="1" dirty="0"/>
              <a:t>       </a:t>
            </a:r>
            <a:r>
              <a:rPr lang="tr-TR" sz="2000" b="1" i="1" dirty="0"/>
              <a:t>2 -  </a:t>
            </a:r>
            <a:r>
              <a:rPr lang="tr-TR" sz="2000" b="1" dirty="0"/>
              <a:t>Sınıfın ısınma, aydınlanma, havalandırma düzeneklerinin kullanıma hazır hale getirilmesi.</a:t>
            </a:r>
          </a:p>
          <a:p>
            <a:r>
              <a:rPr lang="tr-TR" sz="2000" b="1" dirty="0"/>
              <a:t>       3 - Sınıf dışından gelecek gürültüye önlem alınması.</a:t>
            </a:r>
          </a:p>
          <a:p>
            <a:r>
              <a:rPr lang="tr-TR" sz="2000" b="1" dirty="0"/>
              <a:t>       4 - Sınıf alanına uygun sayıda öğrenci veya öğrenci sayısına uygun sınıf seçimi.</a:t>
            </a:r>
          </a:p>
          <a:p>
            <a:r>
              <a:rPr lang="tr-TR" sz="2000" b="1" dirty="0"/>
              <a:t>       5-Sınıf araçlarının sayı, kalite, kullanıma uygunluk açılarından hazırlanması.</a:t>
            </a:r>
          </a:p>
          <a:p>
            <a:r>
              <a:rPr lang="tr-TR" sz="2000" b="1" dirty="0"/>
              <a:t>       6- Ders araç ve gereçlerinin belirlenip sağlanması.</a:t>
            </a:r>
          </a:p>
          <a:p>
            <a:endParaRPr lang="tr-TR" dirty="0"/>
          </a:p>
        </p:txBody>
      </p:sp>
    </p:spTree>
    <p:extLst>
      <p:ext uri="{BB962C8B-B14F-4D97-AF65-F5344CB8AC3E}">
        <p14:creationId xmlns:p14="http://schemas.microsoft.com/office/powerpoint/2010/main" val="421273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241946"/>
            <a:ext cx="10515600" cy="4935017"/>
          </a:xfrm>
        </p:spPr>
        <p:txBody>
          <a:bodyPr>
            <a:normAutofit/>
          </a:bodyPr>
          <a:lstStyle/>
          <a:p>
            <a:r>
              <a:rPr lang="tr-TR" dirty="0"/>
              <a:t>       </a:t>
            </a:r>
            <a:r>
              <a:rPr lang="tr-TR" sz="2400" b="1" dirty="0"/>
              <a:t>7- Öğrenme ve ilgi merkezlerinin düzenlenmesi.</a:t>
            </a:r>
          </a:p>
          <a:p>
            <a:r>
              <a:rPr lang="tr-TR" sz="2400" b="1" dirty="0"/>
              <a:t>       8-Oturma alanı dışında, gösteri, canlandırma gibi etkinlikler için boş alan ayrılması.</a:t>
            </a:r>
          </a:p>
          <a:p>
            <a:r>
              <a:rPr lang="tr-TR" sz="2400" b="1" dirty="0"/>
              <a:t>       9-Sınıfta, giriş-çıkış, değişik etkinlik alanlarına geçiş için, öğrenci akış düzeninin kurulması, yangın gibi olağan dışı durumlar için, çıkış düzeninin belirlenmesi.</a:t>
            </a:r>
          </a:p>
          <a:p>
            <a:r>
              <a:rPr lang="tr-TR" sz="2400" b="1" dirty="0"/>
              <a:t>      10-Sınıf bölümlerinin ve oturma düzeninin geçici </a:t>
            </a:r>
            <a:r>
              <a:rPr lang="tr-TR" sz="2400" b="1" dirty="0" smtClean="0"/>
              <a:t>planlarının </a:t>
            </a:r>
            <a:r>
              <a:rPr lang="tr-TR" sz="2400" b="1" dirty="0"/>
              <a:t>yapılması.</a:t>
            </a:r>
          </a:p>
          <a:p>
            <a:r>
              <a:rPr lang="tr-TR" sz="2400" b="1" dirty="0"/>
              <a:t>      11-Öğrenci listesinin sağlanması, öğrencilerle ilgili kişisel bilgilerin edinilmesi Bu işlere, okul türlerine göre eklemeler yapılabilir.  </a:t>
            </a:r>
          </a:p>
          <a:p>
            <a:endParaRPr lang="tr-TR" sz="2400" b="1" dirty="0"/>
          </a:p>
        </p:txBody>
      </p:sp>
    </p:spTree>
    <p:extLst>
      <p:ext uri="{BB962C8B-B14F-4D97-AF65-F5344CB8AC3E}">
        <p14:creationId xmlns:p14="http://schemas.microsoft.com/office/powerpoint/2010/main" val="3767214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ÖĞRETİMİN UYGULANMASI</a:t>
            </a:r>
          </a:p>
        </p:txBody>
      </p:sp>
      <p:sp>
        <p:nvSpPr>
          <p:cNvPr id="3" name="İçerik Yer Tutucusu 2"/>
          <p:cNvSpPr>
            <a:spLocks noGrp="1"/>
          </p:cNvSpPr>
          <p:nvPr>
            <p:ph idx="1"/>
          </p:nvPr>
        </p:nvSpPr>
        <p:spPr>
          <a:xfrm>
            <a:off x="617220" y="1325880"/>
            <a:ext cx="10887392" cy="4585342"/>
          </a:xfrm>
        </p:spPr>
        <p:txBody>
          <a:bodyPr>
            <a:noAutofit/>
          </a:bodyPr>
          <a:lstStyle/>
          <a:p>
            <a:r>
              <a:rPr lang="tr-TR" sz="2800" dirty="0"/>
              <a:t>Etkili ve olumlu bir öğrenme ortamının oluşturulması için birçok öğretim unsurunun birlikte ele alınması ve düzenlenmesiyle mümkündür. Bir öğrenmenin istenilen şekilde sonuçlanması çocuğun veya öğretmenin merkezde olmasına, çocuğun zihinsel yapısına, sınıf ortamının fiziki durumuna, zamanın etkili kullanımına, sınıf atmosferine öğretmen tarafından kullanılan yöntem ve tekniklere, öğrenme merkezlerinin oluşturulmasına ve en uygun değerlendirmeye bağlıdır.</a:t>
            </a:r>
          </a:p>
          <a:p>
            <a:r>
              <a:rPr lang="tr-TR" sz="2800" dirty="0"/>
              <a:t>	</a:t>
            </a:r>
          </a:p>
        </p:txBody>
      </p:sp>
    </p:spTree>
    <p:extLst>
      <p:ext uri="{BB962C8B-B14F-4D97-AF65-F5344CB8AC3E}">
        <p14:creationId xmlns:p14="http://schemas.microsoft.com/office/powerpoint/2010/main" val="3570383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1905000"/>
            <a:ext cx="10818812" cy="4006222"/>
          </a:xfrm>
        </p:spPr>
        <p:txBody>
          <a:bodyPr>
            <a:normAutofit/>
          </a:bodyPr>
          <a:lstStyle/>
          <a:p>
            <a:r>
              <a:rPr lang="tr-TR" sz="3200" dirty="0"/>
              <a:t>Çağdaş anlayış ve yaklaşımlarda “Sınıf  Disiplini” yerine artık “Sınıf Yönetimi” deyimi kullanılmaktadır. Olumlu öğrenme ortamı, etkili sınıf yönetimini de beraberinde getirir. Olumlu öğrenme ortamının yaratılmasında; Öğretmenin kişiliği, yüksek düzeyli düşünme, bilgi zenginliği, günlük hayatla </a:t>
            </a:r>
            <a:r>
              <a:rPr lang="tr-TR" sz="3200" dirty="0" err="1"/>
              <a:t>ilgililik</a:t>
            </a:r>
            <a:r>
              <a:rPr lang="tr-TR" sz="3200" dirty="0"/>
              <a:t> gibi etkenler önem taşır.</a:t>
            </a:r>
          </a:p>
          <a:p>
            <a:endParaRPr lang="tr-TR" dirty="0"/>
          </a:p>
        </p:txBody>
      </p:sp>
    </p:spTree>
    <p:extLst>
      <p:ext uri="{BB962C8B-B14F-4D97-AF65-F5344CB8AC3E}">
        <p14:creationId xmlns:p14="http://schemas.microsoft.com/office/powerpoint/2010/main" val="86476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03020" y="960120"/>
            <a:ext cx="10201592" cy="4951102"/>
          </a:xfrm>
        </p:spPr>
        <p:txBody>
          <a:bodyPr>
            <a:normAutofit/>
          </a:bodyPr>
          <a:lstStyle/>
          <a:p>
            <a:r>
              <a:rPr lang="tr-TR" sz="4000" dirty="0"/>
              <a:t>ÖĞRETİMİN UYGULANMASI 3'E AYRILIR;</a:t>
            </a:r>
          </a:p>
          <a:p>
            <a:endParaRPr lang="tr-TR" sz="4000" dirty="0"/>
          </a:p>
          <a:p>
            <a:endParaRPr lang="tr-TR" sz="4000" dirty="0"/>
          </a:p>
          <a:p>
            <a:r>
              <a:rPr lang="tr-TR" sz="4000" dirty="0"/>
              <a:t>1. Hedef Davranışlarının Belirlenmesi</a:t>
            </a:r>
          </a:p>
          <a:p>
            <a:r>
              <a:rPr lang="tr-TR" sz="4000" dirty="0"/>
              <a:t>2. Öğretim Araçlarının Belirlenmesi</a:t>
            </a:r>
          </a:p>
          <a:p>
            <a:r>
              <a:rPr lang="tr-TR" sz="4000" dirty="0"/>
              <a:t>3. Öğretimin Uygulanması</a:t>
            </a:r>
          </a:p>
          <a:p>
            <a:endParaRPr lang="tr-TR" sz="4000" dirty="0"/>
          </a:p>
        </p:txBody>
      </p:sp>
    </p:spTree>
    <p:extLst>
      <p:ext uri="{BB962C8B-B14F-4D97-AF65-F5344CB8AC3E}">
        <p14:creationId xmlns:p14="http://schemas.microsoft.com/office/powerpoint/2010/main" val="270298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34440" y="1120140"/>
            <a:ext cx="10270172" cy="4791082"/>
          </a:xfrm>
        </p:spPr>
        <p:txBody>
          <a:bodyPr>
            <a:normAutofit/>
          </a:bodyPr>
          <a:lstStyle/>
          <a:p>
            <a:r>
              <a:rPr lang="tr-TR" sz="2400" b="1" u="sng" dirty="0"/>
              <a:t>Hedef Davranışlarının Belirlenmesi: </a:t>
            </a:r>
            <a:r>
              <a:rPr lang="tr-TR" sz="2400" dirty="0"/>
              <a:t>Hedef davranışlar, öğretim süreci sonunda, öğrenenlerde gözlemek istenen davranışlardır. Bunların belirlenmesinde giden yolda amaçların belirlenmesi, öğrencilerin tanınıp eğitim gereksinimlerinin ortaya çıkarılması basamakları yer alır.</a:t>
            </a:r>
          </a:p>
          <a:p>
            <a:r>
              <a:rPr lang="tr-TR" sz="2400" dirty="0"/>
              <a:t>	Burada sınıf esas alındığında Amaçlar, Ülkenin Genel Eğitim Amaçlarına, okul, kademe ve türlerinin amaçlarına uygun olarak eğitim bakanlığınca belirlenmiş olması gereken derslerin amaçlarıdır. Eğitim ihtiyaçları; Hedefler ve Hedef Davranışlar şeklinde öncelikler gözetilerek sıraya konmalıdır. Hangi hedef davranış gerçekleşmesi için hangisine gerek duyuyorsa, ondan sonraya alınarak sıralama yapılır.</a:t>
            </a:r>
          </a:p>
          <a:p>
            <a:endParaRPr lang="tr-TR" sz="2400" dirty="0"/>
          </a:p>
        </p:txBody>
      </p:sp>
    </p:spTree>
    <p:extLst>
      <p:ext uri="{BB962C8B-B14F-4D97-AF65-F5344CB8AC3E}">
        <p14:creationId xmlns:p14="http://schemas.microsoft.com/office/powerpoint/2010/main" val="3083374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31620" y="1531620"/>
            <a:ext cx="9972992" cy="4379602"/>
          </a:xfrm>
        </p:spPr>
        <p:txBody>
          <a:bodyPr>
            <a:normAutofit/>
          </a:bodyPr>
          <a:lstStyle/>
          <a:p>
            <a:r>
              <a:rPr lang="tr-TR" sz="3600" b="1" u="sng" dirty="0"/>
              <a:t>Öğretim Araçlarının Belirlenmesi:</a:t>
            </a:r>
            <a:r>
              <a:rPr lang="tr-TR" sz="3600" dirty="0"/>
              <a:t> Öğretici araçları sözü, belirlenmiş Hedef Davranışlara ulaşmada kullanılacak program içeriğini, planları, bunların uygulamaya konması sürecindeki ders araç ve gereçlerini içermektedir.</a:t>
            </a:r>
          </a:p>
          <a:p>
            <a:endParaRPr lang="tr-TR" dirty="0"/>
          </a:p>
        </p:txBody>
      </p:sp>
    </p:spTree>
    <p:extLst>
      <p:ext uri="{BB962C8B-B14F-4D97-AF65-F5344CB8AC3E}">
        <p14:creationId xmlns:p14="http://schemas.microsoft.com/office/powerpoint/2010/main" val="2983243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05840" y="1417320"/>
            <a:ext cx="10424160" cy="4493902"/>
          </a:xfrm>
        </p:spPr>
        <p:txBody>
          <a:bodyPr>
            <a:normAutofit lnSpcReduction="10000"/>
          </a:bodyPr>
          <a:lstStyle/>
          <a:p>
            <a:r>
              <a:rPr lang="tr-TR" sz="2400" dirty="0"/>
              <a:t>Öğretimin Uygulanması: Öğretim öncesi hazırlıklar ayrıntılı bir zaman ve eylem planına bağlanmalı, anlamlı bir sıra ile sunulmalıdır. Ders sürecinin bu yapılanışının, farklı amaçlar-dersler-konular için, farklı sayı ve sırada dizilişleri yapılabilir. Örneğin: Güdüleme, Dönüt alıp Düzeltme, Pekiştirme, hemen her aşamada yer alabilen etkinliklerdir.</a:t>
            </a:r>
          </a:p>
          <a:p>
            <a:r>
              <a:rPr lang="tr-TR" sz="2400" dirty="0"/>
              <a:t>Öğretimin uygulanmasında; İlgi ve dikkatin toplanması, Hedeflerin ve Hedef Davranışlarının açıklanması, Güdüleme ve İçerik kazandırma, Dönüt alma ve Düzeltme, Özetleme Değerlendirme ve Pekiştirme basamaklarına tek tek zaman ve yer ayrılarak öğretim uygulamasının öğrenme ile sonuçlandırılmasına önem ve dikkat gösterilmelidir.</a:t>
            </a:r>
          </a:p>
          <a:p>
            <a:endParaRPr lang="tr-TR" dirty="0"/>
          </a:p>
        </p:txBody>
      </p:sp>
    </p:spTree>
    <p:extLst>
      <p:ext uri="{BB962C8B-B14F-4D97-AF65-F5344CB8AC3E}">
        <p14:creationId xmlns:p14="http://schemas.microsoft.com/office/powerpoint/2010/main" val="435997992"/>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131</TotalTime>
  <Words>463</Words>
  <Application>Microsoft Office PowerPoint</Application>
  <PresentationFormat>Geniş ekran</PresentationFormat>
  <Paragraphs>65</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Century Gothic</vt:lpstr>
      <vt:lpstr>Wingdings 3</vt:lpstr>
      <vt:lpstr>Duman</vt:lpstr>
      <vt:lpstr>DERS DÖNEMİ ÖNCESİ SINIFI HAZIRLAMA</vt:lpstr>
      <vt:lpstr>PowerPoint Sunusu</vt:lpstr>
      <vt:lpstr>Fiziksel Ortamla İlgili Hazırlıklar </vt:lpstr>
      <vt:lpstr>PowerPoint Sunusu</vt:lpstr>
      <vt:lpstr>Fiziksel Ortamın Etkileri </vt:lpstr>
      <vt:lpstr>PowerPoint Sunusu</vt:lpstr>
      <vt:lpstr>Fiziksel Ortamın Değişkenleri</vt:lpstr>
      <vt:lpstr>Fiziksel Ortamın Düzenlenmesi </vt:lpstr>
      <vt:lpstr>PowerPoint Sunusu</vt:lpstr>
      <vt:lpstr>PowerPoint Sunusu</vt:lpstr>
      <vt:lpstr>Sınıfın Ana Bölümleri</vt:lpstr>
      <vt:lpstr>Öğrencilerin Oturma Düzeni </vt:lpstr>
      <vt:lpstr>       Sıra-Masa Düzenleri </vt:lpstr>
      <vt:lpstr>Ders dönemi öncesinde öğretmence, fiziksel düzenleniş konusunda şunların yapılması önerilmektedir (Lemlech, 1988: 34): </vt:lpstr>
      <vt:lpstr>PowerPoint Sunusu</vt:lpstr>
      <vt:lpstr>ÖĞRETİMİN UYGULANMASI</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DERS DÖNEMİ ÖNCESİ SINIFI HAZIRLAMA</dc:title>
  <dc:creator>Turgay</dc:creator>
  <cp:lastModifiedBy>Etem</cp:lastModifiedBy>
  <cp:revision>11</cp:revision>
  <cp:lastPrinted>2016-10-14T14:39:36Z</cp:lastPrinted>
  <dcterms:created xsi:type="dcterms:W3CDTF">2016-10-14T09:31:16Z</dcterms:created>
  <dcterms:modified xsi:type="dcterms:W3CDTF">2018-10-13T05:04:19Z</dcterms:modified>
</cp:coreProperties>
</file>