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6" r:id="rId9"/>
    <p:sldId id="261" r:id="rId10"/>
    <p:sldId id="267" r:id="rId11"/>
    <p:sldId id="262" r:id="rId12"/>
    <p:sldId id="263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97" autoAdjust="0"/>
    <p:restoredTop sz="94660"/>
  </p:normalViewPr>
  <p:slideViewPr>
    <p:cSldViewPr>
      <p:cViewPr varScale="1">
        <p:scale>
          <a:sx n="80" d="100"/>
          <a:sy n="80" d="100"/>
        </p:scale>
        <p:origin x="148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C0D152-140D-4572-B62A-594EAA8D8CA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97C1C7A8-DF9E-44B8-BAE1-690B6C41BFF7}">
      <dgm:prSet/>
      <dgm:spPr/>
      <dgm:t>
        <a:bodyPr/>
        <a:lstStyle/>
        <a:p>
          <a:pPr rtl="0"/>
          <a:r>
            <a:rPr lang="tr-TR" b="1" dirty="0" smtClean="0"/>
            <a:t>Görüş alış verişi</a:t>
          </a:r>
          <a:endParaRPr lang="tr-TR" dirty="0"/>
        </a:p>
      </dgm:t>
    </dgm:pt>
    <dgm:pt modelId="{0D7BE197-E9A1-4502-89D8-85DAC9BCBD3A}" type="parTrans" cxnId="{A9CA8066-5E93-47EF-BD6C-9BDE6F627666}">
      <dgm:prSet/>
      <dgm:spPr/>
      <dgm:t>
        <a:bodyPr/>
        <a:lstStyle/>
        <a:p>
          <a:endParaRPr lang="tr-TR"/>
        </a:p>
      </dgm:t>
    </dgm:pt>
    <dgm:pt modelId="{878F5109-36F1-4EFF-AA31-D2EAE148893A}" type="sibTrans" cxnId="{A9CA8066-5E93-47EF-BD6C-9BDE6F627666}">
      <dgm:prSet/>
      <dgm:spPr/>
      <dgm:t>
        <a:bodyPr/>
        <a:lstStyle/>
        <a:p>
          <a:endParaRPr lang="tr-TR"/>
        </a:p>
      </dgm:t>
    </dgm:pt>
    <dgm:pt modelId="{F64A2B9F-86B1-4185-BAD2-AD74717E721C}">
      <dgm:prSet/>
      <dgm:spPr/>
      <dgm:t>
        <a:bodyPr/>
        <a:lstStyle/>
        <a:p>
          <a:pPr rtl="0"/>
          <a:r>
            <a:rPr lang="tr-TR" b="1" dirty="0" smtClean="0"/>
            <a:t>Kaynak dağılımının sağlanması</a:t>
          </a:r>
          <a:endParaRPr lang="tr-TR" dirty="0"/>
        </a:p>
      </dgm:t>
    </dgm:pt>
    <dgm:pt modelId="{5D45EA45-2084-4ACE-9BB7-0D5BF84B6F93}" type="parTrans" cxnId="{1076845B-448B-4487-B022-3EA2C72A9019}">
      <dgm:prSet/>
      <dgm:spPr/>
      <dgm:t>
        <a:bodyPr/>
        <a:lstStyle/>
        <a:p>
          <a:endParaRPr lang="tr-TR"/>
        </a:p>
      </dgm:t>
    </dgm:pt>
    <dgm:pt modelId="{6CBE2BA3-7382-4E7F-9A8E-23D36BD82485}" type="sibTrans" cxnId="{1076845B-448B-4487-B022-3EA2C72A9019}">
      <dgm:prSet/>
      <dgm:spPr/>
      <dgm:t>
        <a:bodyPr/>
        <a:lstStyle/>
        <a:p>
          <a:endParaRPr lang="tr-TR"/>
        </a:p>
      </dgm:t>
    </dgm:pt>
    <dgm:pt modelId="{CC546AE2-69E6-4D11-8290-B3E6BBF7CCB0}">
      <dgm:prSet/>
      <dgm:spPr/>
      <dgm:t>
        <a:bodyPr/>
        <a:lstStyle/>
        <a:p>
          <a:pPr rtl="0"/>
          <a:r>
            <a:rPr lang="tr-TR" b="1" dirty="0" smtClean="0"/>
            <a:t>Olanakların ortak kullanımının belirlenmesi</a:t>
          </a:r>
          <a:endParaRPr lang="tr-TR" dirty="0"/>
        </a:p>
      </dgm:t>
    </dgm:pt>
    <dgm:pt modelId="{441F7648-10F1-4A6B-9B17-A7FDBABF9BAC}" type="parTrans" cxnId="{0B183F95-C869-4848-9103-01AA2D1A0D77}">
      <dgm:prSet/>
      <dgm:spPr/>
      <dgm:t>
        <a:bodyPr/>
        <a:lstStyle/>
        <a:p>
          <a:endParaRPr lang="tr-TR"/>
        </a:p>
      </dgm:t>
    </dgm:pt>
    <dgm:pt modelId="{D5187937-E007-46EF-9682-1FFE1E6887F7}" type="sibTrans" cxnId="{0B183F95-C869-4848-9103-01AA2D1A0D77}">
      <dgm:prSet/>
      <dgm:spPr/>
      <dgm:t>
        <a:bodyPr/>
        <a:lstStyle/>
        <a:p>
          <a:endParaRPr lang="tr-TR"/>
        </a:p>
      </dgm:t>
    </dgm:pt>
    <dgm:pt modelId="{CB5BD698-78DD-4CFD-9085-FB4DD9B861D9}">
      <dgm:prSet/>
      <dgm:spPr/>
      <dgm:t>
        <a:bodyPr/>
        <a:lstStyle/>
        <a:p>
          <a:pPr rtl="0"/>
          <a:r>
            <a:rPr lang="tr-TR" b="1" dirty="0" smtClean="0"/>
            <a:t>Hedeflerden araçlara ders planlarının yapımında işbirliği noktalarında yoğunlaşmalıdır.</a:t>
          </a:r>
          <a:endParaRPr lang="tr-TR" b="1" dirty="0"/>
        </a:p>
      </dgm:t>
    </dgm:pt>
    <dgm:pt modelId="{3684A086-8C36-4C23-AFAE-57556AF806CE}" type="parTrans" cxnId="{EE0A0CFA-4B6B-4F33-ABC4-C151B144E24B}">
      <dgm:prSet/>
      <dgm:spPr/>
      <dgm:t>
        <a:bodyPr/>
        <a:lstStyle/>
        <a:p>
          <a:endParaRPr lang="tr-TR"/>
        </a:p>
      </dgm:t>
    </dgm:pt>
    <dgm:pt modelId="{FC39DF31-7FB6-4EC2-A62C-4E2D62A86B41}" type="sibTrans" cxnId="{EE0A0CFA-4B6B-4F33-ABC4-C151B144E24B}">
      <dgm:prSet/>
      <dgm:spPr/>
      <dgm:t>
        <a:bodyPr/>
        <a:lstStyle/>
        <a:p>
          <a:endParaRPr lang="tr-TR"/>
        </a:p>
      </dgm:t>
    </dgm:pt>
    <dgm:pt modelId="{30F18C57-2593-45DD-B946-C4C573ACB560}" type="pres">
      <dgm:prSet presAssocID="{96C0D152-140D-4572-B62A-594EAA8D8CA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2A260959-91C9-4797-8618-77315BCB740B}" type="pres">
      <dgm:prSet presAssocID="{97C1C7A8-DF9E-44B8-BAE1-690B6C41BFF7}" presName="horFlow" presStyleCnt="0"/>
      <dgm:spPr/>
    </dgm:pt>
    <dgm:pt modelId="{D68543C3-1AAD-43B3-BA65-F28277285E53}" type="pres">
      <dgm:prSet presAssocID="{97C1C7A8-DF9E-44B8-BAE1-690B6C41BFF7}" presName="bigChev" presStyleLbl="node1" presStyleIdx="0" presStyleCnt="4" custLinFactX="-4723" custLinFactNeighborX="-100000" custLinFactNeighborY="9806"/>
      <dgm:spPr/>
      <dgm:t>
        <a:bodyPr/>
        <a:lstStyle/>
        <a:p>
          <a:endParaRPr lang="tr-TR"/>
        </a:p>
      </dgm:t>
    </dgm:pt>
    <dgm:pt modelId="{F971C679-AE3F-4A9D-8705-E339CBCCDC67}" type="pres">
      <dgm:prSet presAssocID="{97C1C7A8-DF9E-44B8-BAE1-690B6C41BFF7}" presName="vSp" presStyleCnt="0"/>
      <dgm:spPr/>
    </dgm:pt>
    <dgm:pt modelId="{6878458B-D872-4926-9C1F-5753481D4275}" type="pres">
      <dgm:prSet presAssocID="{F64A2B9F-86B1-4185-BAD2-AD74717E721C}" presName="horFlow" presStyleCnt="0"/>
      <dgm:spPr/>
    </dgm:pt>
    <dgm:pt modelId="{88E08E74-60A2-45A5-BB7E-D1781E606355}" type="pres">
      <dgm:prSet presAssocID="{F64A2B9F-86B1-4185-BAD2-AD74717E721C}" presName="bigChev" presStyleLbl="node1" presStyleIdx="1" presStyleCnt="4" custLinFactNeighborX="-45647" custLinFactNeighborY="1299"/>
      <dgm:spPr/>
      <dgm:t>
        <a:bodyPr/>
        <a:lstStyle/>
        <a:p>
          <a:endParaRPr lang="tr-TR"/>
        </a:p>
      </dgm:t>
    </dgm:pt>
    <dgm:pt modelId="{D6AD9AD1-6190-43C9-9D02-5E6C5E074CFF}" type="pres">
      <dgm:prSet presAssocID="{F64A2B9F-86B1-4185-BAD2-AD74717E721C}" presName="vSp" presStyleCnt="0"/>
      <dgm:spPr/>
    </dgm:pt>
    <dgm:pt modelId="{C1A3CB4F-BBC8-449E-8E01-84BCC8637D20}" type="pres">
      <dgm:prSet presAssocID="{CC546AE2-69E6-4D11-8290-B3E6BBF7CCB0}" presName="horFlow" presStyleCnt="0"/>
      <dgm:spPr/>
    </dgm:pt>
    <dgm:pt modelId="{4DD16E24-A4CB-4E43-BCDC-34223857E5D3}" type="pres">
      <dgm:prSet presAssocID="{CC546AE2-69E6-4D11-8290-B3E6BBF7CCB0}" presName="bigChev" presStyleLbl="node1" presStyleIdx="2" presStyleCnt="4" custLinFactNeighborX="10616" custLinFactNeighborY="-175"/>
      <dgm:spPr/>
      <dgm:t>
        <a:bodyPr/>
        <a:lstStyle/>
        <a:p>
          <a:endParaRPr lang="tr-TR"/>
        </a:p>
      </dgm:t>
    </dgm:pt>
    <dgm:pt modelId="{ABF254FA-B29C-4C4E-A99F-09F9873F5034}" type="pres">
      <dgm:prSet presAssocID="{CC546AE2-69E6-4D11-8290-B3E6BBF7CCB0}" presName="vSp" presStyleCnt="0"/>
      <dgm:spPr/>
    </dgm:pt>
    <dgm:pt modelId="{7F896909-7565-4424-912D-C7B8E0670A0D}" type="pres">
      <dgm:prSet presAssocID="{CB5BD698-78DD-4CFD-9085-FB4DD9B861D9}" presName="horFlow" presStyleCnt="0"/>
      <dgm:spPr/>
    </dgm:pt>
    <dgm:pt modelId="{797DD0AE-1360-498C-A5B2-8875DD402CBB}" type="pres">
      <dgm:prSet presAssocID="{CB5BD698-78DD-4CFD-9085-FB4DD9B861D9}" presName="bigChev" presStyleLbl="node1" presStyleIdx="3" presStyleCnt="4" custLinFactNeighborX="83758" custLinFactNeighborY="-1650"/>
      <dgm:spPr/>
      <dgm:t>
        <a:bodyPr/>
        <a:lstStyle/>
        <a:p>
          <a:endParaRPr lang="tr-TR"/>
        </a:p>
      </dgm:t>
    </dgm:pt>
  </dgm:ptLst>
  <dgm:cxnLst>
    <dgm:cxn modelId="{1076845B-448B-4487-B022-3EA2C72A9019}" srcId="{96C0D152-140D-4572-B62A-594EAA8D8CAB}" destId="{F64A2B9F-86B1-4185-BAD2-AD74717E721C}" srcOrd="1" destOrd="0" parTransId="{5D45EA45-2084-4ACE-9BB7-0D5BF84B6F93}" sibTransId="{6CBE2BA3-7382-4E7F-9A8E-23D36BD82485}"/>
    <dgm:cxn modelId="{A9CA8066-5E93-47EF-BD6C-9BDE6F627666}" srcId="{96C0D152-140D-4572-B62A-594EAA8D8CAB}" destId="{97C1C7A8-DF9E-44B8-BAE1-690B6C41BFF7}" srcOrd="0" destOrd="0" parTransId="{0D7BE197-E9A1-4502-89D8-85DAC9BCBD3A}" sibTransId="{878F5109-36F1-4EFF-AA31-D2EAE148893A}"/>
    <dgm:cxn modelId="{EE0A0CFA-4B6B-4F33-ABC4-C151B144E24B}" srcId="{96C0D152-140D-4572-B62A-594EAA8D8CAB}" destId="{CB5BD698-78DD-4CFD-9085-FB4DD9B861D9}" srcOrd="3" destOrd="0" parTransId="{3684A086-8C36-4C23-AFAE-57556AF806CE}" sibTransId="{FC39DF31-7FB6-4EC2-A62C-4E2D62A86B41}"/>
    <dgm:cxn modelId="{7705EB49-D022-4B83-A5CE-D315ADF874F0}" type="presOf" srcId="{96C0D152-140D-4572-B62A-594EAA8D8CAB}" destId="{30F18C57-2593-45DD-B946-C4C573ACB560}" srcOrd="0" destOrd="0" presId="urn:microsoft.com/office/officeart/2005/8/layout/lProcess3"/>
    <dgm:cxn modelId="{E22D7AA7-9BD4-4DB0-BB13-1F80802F7810}" type="presOf" srcId="{97C1C7A8-DF9E-44B8-BAE1-690B6C41BFF7}" destId="{D68543C3-1AAD-43B3-BA65-F28277285E53}" srcOrd="0" destOrd="0" presId="urn:microsoft.com/office/officeart/2005/8/layout/lProcess3"/>
    <dgm:cxn modelId="{AADC5C66-3A03-4A1D-B9E2-0E4FCDA6192E}" type="presOf" srcId="{CC546AE2-69E6-4D11-8290-B3E6BBF7CCB0}" destId="{4DD16E24-A4CB-4E43-BCDC-34223857E5D3}" srcOrd="0" destOrd="0" presId="urn:microsoft.com/office/officeart/2005/8/layout/lProcess3"/>
    <dgm:cxn modelId="{0B183F95-C869-4848-9103-01AA2D1A0D77}" srcId="{96C0D152-140D-4572-B62A-594EAA8D8CAB}" destId="{CC546AE2-69E6-4D11-8290-B3E6BBF7CCB0}" srcOrd="2" destOrd="0" parTransId="{441F7648-10F1-4A6B-9B17-A7FDBABF9BAC}" sibTransId="{D5187937-E007-46EF-9682-1FFE1E6887F7}"/>
    <dgm:cxn modelId="{F918B837-71F5-48F0-9906-E762BEBA57C2}" type="presOf" srcId="{F64A2B9F-86B1-4185-BAD2-AD74717E721C}" destId="{88E08E74-60A2-45A5-BB7E-D1781E606355}" srcOrd="0" destOrd="0" presId="urn:microsoft.com/office/officeart/2005/8/layout/lProcess3"/>
    <dgm:cxn modelId="{82C5AB53-B0F5-426F-81CE-64F94D068126}" type="presOf" srcId="{CB5BD698-78DD-4CFD-9085-FB4DD9B861D9}" destId="{797DD0AE-1360-498C-A5B2-8875DD402CBB}" srcOrd="0" destOrd="0" presId="urn:microsoft.com/office/officeart/2005/8/layout/lProcess3"/>
    <dgm:cxn modelId="{E5776C92-EEED-4D0F-9D2B-704D41473380}" type="presParOf" srcId="{30F18C57-2593-45DD-B946-C4C573ACB560}" destId="{2A260959-91C9-4797-8618-77315BCB740B}" srcOrd="0" destOrd="0" presId="urn:microsoft.com/office/officeart/2005/8/layout/lProcess3"/>
    <dgm:cxn modelId="{C901C1ED-A18A-4F41-B5D2-395EBF289180}" type="presParOf" srcId="{2A260959-91C9-4797-8618-77315BCB740B}" destId="{D68543C3-1AAD-43B3-BA65-F28277285E53}" srcOrd="0" destOrd="0" presId="urn:microsoft.com/office/officeart/2005/8/layout/lProcess3"/>
    <dgm:cxn modelId="{EDF4B29C-5948-4F2E-B45E-69829C968B91}" type="presParOf" srcId="{30F18C57-2593-45DD-B946-C4C573ACB560}" destId="{F971C679-AE3F-4A9D-8705-E339CBCCDC67}" srcOrd="1" destOrd="0" presId="urn:microsoft.com/office/officeart/2005/8/layout/lProcess3"/>
    <dgm:cxn modelId="{B6E8E72C-A4A4-4EE7-996D-E9A714980922}" type="presParOf" srcId="{30F18C57-2593-45DD-B946-C4C573ACB560}" destId="{6878458B-D872-4926-9C1F-5753481D4275}" srcOrd="2" destOrd="0" presId="urn:microsoft.com/office/officeart/2005/8/layout/lProcess3"/>
    <dgm:cxn modelId="{37EC806C-614E-4B5E-A975-A804CAB96B30}" type="presParOf" srcId="{6878458B-D872-4926-9C1F-5753481D4275}" destId="{88E08E74-60A2-45A5-BB7E-D1781E606355}" srcOrd="0" destOrd="0" presId="urn:microsoft.com/office/officeart/2005/8/layout/lProcess3"/>
    <dgm:cxn modelId="{341E3759-6E47-48AB-BC47-01148BCC06CA}" type="presParOf" srcId="{30F18C57-2593-45DD-B946-C4C573ACB560}" destId="{D6AD9AD1-6190-43C9-9D02-5E6C5E074CFF}" srcOrd="3" destOrd="0" presId="urn:microsoft.com/office/officeart/2005/8/layout/lProcess3"/>
    <dgm:cxn modelId="{3BEC2A02-02BF-4538-A4A9-17820C4C2607}" type="presParOf" srcId="{30F18C57-2593-45DD-B946-C4C573ACB560}" destId="{C1A3CB4F-BBC8-449E-8E01-84BCC8637D20}" srcOrd="4" destOrd="0" presId="urn:microsoft.com/office/officeart/2005/8/layout/lProcess3"/>
    <dgm:cxn modelId="{F543DE6A-4EB2-46AB-A75B-AE9CDEFC46DD}" type="presParOf" srcId="{C1A3CB4F-BBC8-449E-8E01-84BCC8637D20}" destId="{4DD16E24-A4CB-4E43-BCDC-34223857E5D3}" srcOrd="0" destOrd="0" presId="urn:microsoft.com/office/officeart/2005/8/layout/lProcess3"/>
    <dgm:cxn modelId="{65B95E25-6DAF-4329-ABE9-43C02B36F226}" type="presParOf" srcId="{30F18C57-2593-45DD-B946-C4C573ACB560}" destId="{ABF254FA-B29C-4C4E-A99F-09F9873F5034}" srcOrd="5" destOrd="0" presId="urn:microsoft.com/office/officeart/2005/8/layout/lProcess3"/>
    <dgm:cxn modelId="{8FAA4936-5CDA-4570-B89F-5A9118B9BCF9}" type="presParOf" srcId="{30F18C57-2593-45DD-B946-C4C573ACB560}" destId="{7F896909-7565-4424-912D-C7B8E0670A0D}" srcOrd="6" destOrd="0" presId="urn:microsoft.com/office/officeart/2005/8/layout/lProcess3"/>
    <dgm:cxn modelId="{DDB56E1C-B3D3-495D-9604-D348C1FC6494}" type="presParOf" srcId="{7F896909-7565-4424-912D-C7B8E0670A0D}" destId="{797DD0AE-1360-498C-A5B2-8875DD402CB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543C3-1AAD-43B3-BA65-F28277285E53}">
      <dsp:nvSpPr>
        <dsp:cNvPr id="0" name=""/>
        <dsp:cNvSpPr/>
      </dsp:nvSpPr>
      <dsp:spPr>
        <a:xfrm>
          <a:off x="0" y="110104"/>
          <a:ext cx="2784723" cy="11138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Görüş alış verişi</a:t>
          </a:r>
          <a:endParaRPr lang="tr-TR" sz="1400" kern="1200" dirty="0"/>
        </a:p>
      </dsp:txBody>
      <dsp:txXfrm>
        <a:off x="556945" y="110104"/>
        <a:ext cx="1670834" cy="1113889"/>
      </dsp:txXfrm>
    </dsp:sp>
    <dsp:sp modelId="{88E08E74-60A2-45A5-BB7E-D1781E606355}">
      <dsp:nvSpPr>
        <dsp:cNvPr id="0" name=""/>
        <dsp:cNvSpPr/>
      </dsp:nvSpPr>
      <dsp:spPr>
        <a:xfrm>
          <a:off x="1451295" y="1285179"/>
          <a:ext cx="2784723" cy="11138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Kaynak dağılımının sağlanması</a:t>
          </a:r>
          <a:endParaRPr lang="tr-TR" sz="1400" kern="1200" dirty="0"/>
        </a:p>
      </dsp:txBody>
      <dsp:txXfrm>
        <a:off x="2008240" y="1285179"/>
        <a:ext cx="1670834" cy="1113889"/>
      </dsp:txXfrm>
    </dsp:sp>
    <dsp:sp modelId="{4DD16E24-A4CB-4E43-BCDC-34223857E5D3}">
      <dsp:nvSpPr>
        <dsp:cNvPr id="0" name=""/>
        <dsp:cNvSpPr/>
      </dsp:nvSpPr>
      <dsp:spPr>
        <a:xfrm>
          <a:off x="3018064" y="2538594"/>
          <a:ext cx="2784723" cy="11138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Olanakların ortak kullanımının belirlenmesi</a:t>
          </a:r>
          <a:endParaRPr lang="tr-TR" sz="1400" kern="1200" dirty="0"/>
        </a:p>
      </dsp:txBody>
      <dsp:txXfrm>
        <a:off x="3575009" y="2538594"/>
        <a:ext cx="1670834" cy="1113889"/>
      </dsp:txXfrm>
    </dsp:sp>
    <dsp:sp modelId="{797DD0AE-1360-498C-A5B2-8875DD402CBB}">
      <dsp:nvSpPr>
        <dsp:cNvPr id="0" name=""/>
        <dsp:cNvSpPr/>
      </dsp:nvSpPr>
      <dsp:spPr>
        <a:xfrm>
          <a:off x="5054866" y="3791998"/>
          <a:ext cx="2784723" cy="11138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Hedeflerden araçlara ders planlarının yapımında işbirliği noktalarında yoğunlaşmalıdır.</a:t>
          </a:r>
          <a:endParaRPr lang="tr-TR" sz="1400" b="1" kern="1200" dirty="0"/>
        </a:p>
      </dsp:txBody>
      <dsp:txXfrm>
        <a:off x="5611811" y="3791998"/>
        <a:ext cx="1670834" cy="1113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557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397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979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9640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356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412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479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4874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018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625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318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BCF76-C31E-4FA0-AEBA-9CA79C9894A9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AE03D-CD7F-4C50-BD57-C4A91AAB84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788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7772400" cy="273630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itchFamily="82" charset="0"/>
                <a:cs typeface="Times New Roman" panose="02020603050405020304" pitchFamily="18" charset="0"/>
              </a:rPr>
              <a:t>SINIF YÖNETİMİ</a:t>
            </a:r>
            <a:br>
              <a:rPr lang="tr-T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itchFamily="82" charset="0"/>
                <a:cs typeface="Times New Roman" panose="02020603050405020304" pitchFamily="18" charset="0"/>
              </a:rPr>
            </a:br>
            <a:r>
              <a:rPr lang="tr-T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itchFamily="82" charset="0"/>
                <a:cs typeface="Times New Roman" panose="02020603050405020304" pitchFamily="18" charset="0"/>
              </a:rPr>
              <a:t> VE </a:t>
            </a:r>
            <a:br>
              <a:rPr lang="tr-T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itchFamily="82" charset="0"/>
                <a:cs typeface="Times New Roman" panose="02020603050405020304" pitchFamily="18" charset="0"/>
              </a:rPr>
            </a:br>
            <a:r>
              <a:rPr lang="tr-T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itchFamily="82" charset="0"/>
                <a:cs typeface="Times New Roman" panose="02020603050405020304" pitchFamily="18" charset="0"/>
              </a:rPr>
              <a:t>BOYUTLARI</a:t>
            </a:r>
            <a:endParaRPr lang="tr-TR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kerman" pitchFamily="8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2705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tr-TR" b="1" dirty="0" smtClean="0"/>
              <a:t>Eğitim yönetiminin kalitesi,</a:t>
            </a:r>
            <a:r>
              <a:rPr lang="tr-TR" dirty="0" smtClean="0"/>
              <a:t> büyük ölçüde sınıf yönetiminin kalitesine bağlıdır. </a:t>
            </a:r>
          </a:p>
          <a:p>
            <a:r>
              <a:rPr lang="tr-TR" b="1" dirty="0" smtClean="0"/>
              <a:t>Etkili bir eğitimin sağlanmasında büyük ölçüde</a:t>
            </a:r>
            <a:r>
              <a:rPr lang="tr-TR" dirty="0" smtClean="0"/>
              <a:t>, sınıf yönetimine ilişkin özellikler etkilidir. </a:t>
            </a:r>
            <a:r>
              <a:rPr lang="tr-TR" b="1" dirty="0" smtClean="0"/>
              <a:t>Bunlar;</a:t>
            </a:r>
          </a:p>
          <a:p>
            <a:r>
              <a:rPr lang="tr-TR" dirty="0" smtClean="0"/>
              <a:t>Sınıf iklimi</a:t>
            </a:r>
          </a:p>
          <a:p>
            <a:r>
              <a:rPr lang="tr-TR" dirty="0" smtClean="0"/>
              <a:t>Etkileşim düzeni</a:t>
            </a:r>
          </a:p>
          <a:p>
            <a:r>
              <a:rPr lang="tr-TR" dirty="0" smtClean="0"/>
              <a:t>İyi ilişkiler</a:t>
            </a:r>
          </a:p>
          <a:p>
            <a:r>
              <a:rPr lang="tr-TR" dirty="0" smtClean="0"/>
              <a:t>Öğrenci katılımı</a:t>
            </a:r>
          </a:p>
          <a:p>
            <a:r>
              <a:rPr lang="tr-TR" dirty="0" smtClean="0"/>
              <a:t>Örgütleme ve davranış düzenidir.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91421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Öğrenmenin gerçekleşeceği bir ortamın oluşabilmesi için,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Gerekli </a:t>
            </a:r>
            <a:r>
              <a:rPr lang="tr-TR" dirty="0"/>
              <a:t>olanak ve süreçlerin, öğrenme düzeninin, ortamının, kurallarının sağlanması, </a:t>
            </a:r>
            <a:r>
              <a:rPr lang="tr-TR" dirty="0" smtClean="0"/>
              <a:t>sürdürülmesi gerekir.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5430127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Sınıf Yönetiminin 5 Boyutu Vardır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        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344816" cy="551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03134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527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sz="4800" b="1" dirty="0" smtClean="0">
                <a:solidFill>
                  <a:srgbClr val="FF0000"/>
                </a:solidFill>
              </a:rPr>
              <a:t>1) </a:t>
            </a:r>
            <a:r>
              <a:rPr lang="tr-TR" sz="4800" b="1" dirty="0">
                <a:solidFill>
                  <a:srgbClr val="FF0000"/>
                </a:solidFill>
              </a:rPr>
              <a:t>S</a:t>
            </a:r>
            <a:r>
              <a:rPr lang="tr-TR" sz="4800" b="1" dirty="0" smtClean="0">
                <a:solidFill>
                  <a:srgbClr val="FF0000"/>
                </a:solidFill>
              </a:rPr>
              <a:t>ınıf </a:t>
            </a:r>
            <a:r>
              <a:rPr lang="tr-TR" sz="4800" b="1" dirty="0">
                <a:solidFill>
                  <a:srgbClr val="FF0000"/>
                </a:solidFill>
              </a:rPr>
              <a:t>O</a:t>
            </a:r>
            <a:r>
              <a:rPr lang="tr-TR" sz="4800" b="1" dirty="0" smtClean="0">
                <a:solidFill>
                  <a:srgbClr val="FF0000"/>
                </a:solidFill>
              </a:rPr>
              <a:t>rtamının </a:t>
            </a:r>
            <a:r>
              <a:rPr lang="tr-TR" sz="4800" b="1" dirty="0">
                <a:solidFill>
                  <a:srgbClr val="FF0000"/>
                </a:solidFill>
              </a:rPr>
              <a:t>F</a:t>
            </a:r>
            <a:r>
              <a:rPr lang="tr-TR" sz="4800" b="1" dirty="0" smtClean="0">
                <a:solidFill>
                  <a:srgbClr val="FF0000"/>
                </a:solidFill>
              </a:rPr>
              <a:t>iziksel Düzeni </a:t>
            </a:r>
            <a:endParaRPr lang="tr-TR" sz="48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Sınıfın genişliği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S</a:t>
            </a:r>
            <a:r>
              <a:rPr lang="tr-TR" dirty="0" smtClean="0"/>
              <a:t>ınıf </a:t>
            </a:r>
            <a:r>
              <a:rPr lang="tr-TR" dirty="0"/>
              <a:t>alanının çeşitli etkinliklerin yapımı için </a:t>
            </a:r>
            <a:r>
              <a:rPr lang="tr-TR" dirty="0" smtClean="0"/>
              <a:t>bölümlenmesi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I</a:t>
            </a:r>
            <a:r>
              <a:rPr lang="tr-TR" dirty="0" smtClean="0"/>
              <a:t>sı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I</a:t>
            </a:r>
            <a:r>
              <a:rPr lang="tr-TR" dirty="0" smtClean="0"/>
              <a:t>şık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G</a:t>
            </a:r>
            <a:r>
              <a:rPr lang="tr-TR" dirty="0" smtClean="0"/>
              <a:t>ürültü düzenekleri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R</a:t>
            </a:r>
            <a:r>
              <a:rPr lang="tr-TR" dirty="0" smtClean="0"/>
              <a:t>enkler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</a:t>
            </a:r>
            <a:r>
              <a:rPr lang="tr-TR" dirty="0" smtClean="0"/>
              <a:t>emizlik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E</a:t>
            </a:r>
            <a:r>
              <a:rPr lang="tr-TR" dirty="0" smtClean="0"/>
              <a:t>stetik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E</a:t>
            </a:r>
            <a:r>
              <a:rPr lang="tr-TR" dirty="0" smtClean="0"/>
              <a:t>ğitsel araçlar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O</a:t>
            </a:r>
            <a:r>
              <a:rPr lang="tr-TR" dirty="0" smtClean="0"/>
              <a:t>turma düzeni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Ö</a:t>
            </a:r>
            <a:r>
              <a:rPr lang="tr-TR" dirty="0" smtClean="0"/>
              <a:t>ğrencilerin </a:t>
            </a:r>
            <a:r>
              <a:rPr lang="tr-TR" dirty="0"/>
              <a:t>gruplanması, </a:t>
            </a:r>
            <a:r>
              <a:rPr lang="tr-TR" dirty="0" smtClean="0"/>
              <a:t>bunların başlıcalarıdır</a:t>
            </a:r>
            <a:r>
              <a:rPr lang="tr-TR" dirty="0"/>
              <a:t>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884806337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92688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Ayrıca,</a:t>
            </a:r>
            <a:endParaRPr lang="tr-TR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Fiziksel </a:t>
            </a:r>
            <a:r>
              <a:rPr lang="tr-TR" dirty="0"/>
              <a:t>düzenlemeler, öğrencinin rahat etmesini </a:t>
            </a:r>
            <a:r>
              <a:rPr lang="tr-TR" dirty="0" smtClean="0"/>
              <a:t>sağlamak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O</a:t>
            </a:r>
            <a:r>
              <a:rPr lang="tr-TR" dirty="0" smtClean="0"/>
              <a:t>kul </a:t>
            </a:r>
            <a:r>
              <a:rPr lang="tr-TR" dirty="0"/>
              <a:t>ve sınıfın çekiciliğini artırarak öğrencinin okula isteyerek gelmesini gerçekleştirmek </a:t>
            </a:r>
            <a:endParaRPr lang="tr-TR" dirty="0" smtClean="0"/>
          </a:p>
          <a:p>
            <a:pPr>
              <a:buFont typeface="Wingdings" pitchFamily="2" charset="2"/>
              <a:buChar char="§"/>
            </a:pPr>
            <a:r>
              <a:rPr lang="tr-TR" dirty="0"/>
              <a:t>Ö</a:t>
            </a:r>
            <a:r>
              <a:rPr lang="tr-TR" dirty="0" smtClean="0"/>
              <a:t>ğrenmeyi </a:t>
            </a:r>
            <a:r>
              <a:rPr lang="tr-TR" dirty="0"/>
              <a:t>kolaylaştırmak </a:t>
            </a:r>
            <a:r>
              <a:rPr lang="tr-TR" dirty="0" smtClean="0"/>
              <a:t>için </a:t>
            </a:r>
            <a:r>
              <a:rPr lang="tr-TR" dirty="0"/>
              <a:t>yapılır. </a:t>
            </a:r>
            <a:endParaRPr lang="tr-TR" dirty="0" smtClean="0"/>
          </a:p>
          <a:p>
            <a:pPr>
              <a:buFont typeface="Wingdings" pitchFamily="2" charset="2"/>
              <a:buChar char="§"/>
            </a:pPr>
            <a:endParaRPr lang="tr-TR" dirty="0"/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"</a:t>
            </a:r>
            <a:r>
              <a:rPr lang="tr-TR" b="1" dirty="0"/>
              <a:t>Eğitim</a:t>
            </a:r>
            <a:r>
              <a:rPr lang="tr-TR" dirty="0"/>
              <a:t>" olarak tanımlanan davranış değişikliği, uygun ortamlarda </a:t>
            </a:r>
            <a:r>
              <a:rPr lang="tr-TR" dirty="0" smtClean="0"/>
              <a:t>gerçekleşir.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2285496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dirty="0" smtClean="0">
                <a:solidFill>
                  <a:srgbClr val="FF0000"/>
                </a:solidFill>
              </a:rPr>
              <a:t>2) Plan-Program Etkinlikleri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r>
              <a:rPr lang="tr-TR" dirty="0" smtClean="0"/>
              <a:t>Amaçlar </a:t>
            </a:r>
            <a:r>
              <a:rPr lang="tr-TR" dirty="0"/>
              <a:t>esas </a:t>
            </a:r>
            <a:r>
              <a:rPr lang="tr-TR" dirty="0" smtClean="0"/>
              <a:t>alınarak </a:t>
            </a:r>
          </a:p>
          <a:p>
            <a:r>
              <a:rPr lang="tr-TR" dirty="0" smtClean="0"/>
              <a:t>Yıllık, </a:t>
            </a:r>
            <a:r>
              <a:rPr lang="tr-TR" dirty="0"/>
              <a:t>ü</a:t>
            </a:r>
            <a:r>
              <a:rPr lang="tr-TR" dirty="0" smtClean="0"/>
              <a:t>nite</a:t>
            </a:r>
            <a:r>
              <a:rPr lang="tr-TR" dirty="0"/>
              <a:t>, </a:t>
            </a:r>
            <a:r>
              <a:rPr lang="tr-TR" dirty="0" smtClean="0"/>
              <a:t>günlük </a:t>
            </a:r>
            <a:r>
              <a:rPr lang="tr-TR" dirty="0"/>
              <a:t>planların </a:t>
            </a:r>
            <a:r>
              <a:rPr lang="tr-TR" dirty="0" smtClean="0"/>
              <a:t>yapılması</a:t>
            </a:r>
          </a:p>
          <a:p>
            <a:r>
              <a:rPr lang="tr-TR" dirty="0"/>
              <a:t>K</a:t>
            </a:r>
            <a:r>
              <a:rPr lang="tr-TR" dirty="0" smtClean="0"/>
              <a:t>aynakların </a:t>
            </a:r>
            <a:r>
              <a:rPr lang="tr-TR" dirty="0"/>
              <a:t>belirlenip dağılımının </a:t>
            </a:r>
            <a:r>
              <a:rPr lang="tr-TR" dirty="0" smtClean="0"/>
              <a:t>sağlanması</a:t>
            </a:r>
          </a:p>
          <a:p>
            <a:r>
              <a:rPr lang="tr-TR" dirty="0"/>
              <a:t>İ</a:t>
            </a:r>
            <a:r>
              <a:rPr lang="tr-TR" dirty="0" smtClean="0"/>
              <a:t>ş </a:t>
            </a:r>
            <a:r>
              <a:rPr lang="tr-TR" dirty="0"/>
              <a:t>ve işlem süreçlerinin </a:t>
            </a:r>
            <a:r>
              <a:rPr lang="tr-TR" dirty="0" smtClean="0"/>
              <a:t>belirlenmesi</a:t>
            </a:r>
          </a:p>
          <a:p>
            <a:r>
              <a:rPr lang="tr-TR" dirty="0"/>
              <a:t>A</a:t>
            </a:r>
            <a:r>
              <a:rPr lang="tr-TR" dirty="0" smtClean="0"/>
              <a:t>raç sağlama ve </a:t>
            </a:r>
            <a:r>
              <a:rPr lang="tr-TR" dirty="0"/>
              <a:t>yöntem </a:t>
            </a:r>
            <a:r>
              <a:rPr lang="tr-TR" dirty="0" smtClean="0"/>
              <a:t>seçme</a:t>
            </a:r>
          </a:p>
          <a:p>
            <a:r>
              <a:rPr lang="tr-TR" dirty="0"/>
              <a:t>Ö</a:t>
            </a:r>
            <a:r>
              <a:rPr lang="tr-TR" dirty="0" smtClean="0"/>
              <a:t>ğrenci </a:t>
            </a:r>
            <a:r>
              <a:rPr lang="tr-TR" dirty="0"/>
              <a:t>özelliklerini </a:t>
            </a:r>
            <a:r>
              <a:rPr lang="tr-TR" dirty="0" smtClean="0"/>
              <a:t>belirleme</a:t>
            </a:r>
          </a:p>
          <a:p>
            <a:r>
              <a:rPr lang="tr-TR" dirty="0"/>
              <a:t>G</a:t>
            </a:r>
            <a:r>
              <a:rPr lang="tr-TR" dirty="0" smtClean="0"/>
              <a:t>elişimlerini </a:t>
            </a:r>
            <a:r>
              <a:rPr lang="tr-TR" dirty="0"/>
              <a:t>izleme ve </a:t>
            </a:r>
            <a:r>
              <a:rPr lang="tr-TR" dirty="0" smtClean="0"/>
              <a:t>değerlendirme</a:t>
            </a:r>
          </a:p>
          <a:p>
            <a:r>
              <a:rPr lang="tr-TR" dirty="0"/>
              <a:t>Ö</a:t>
            </a:r>
            <a:r>
              <a:rPr lang="tr-TR" dirty="0" smtClean="0"/>
              <a:t>ğrenci </a:t>
            </a:r>
            <a:r>
              <a:rPr lang="tr-TR" dirty="0"/>
              <a:t>katılımını düzenleme, bu grupta ele alınabilir.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2569477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822107"/>
          </a:xfrm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etkinlikler;</a:t>
            </a:r>
          </a:p>
          <a:p>
            <a:endParaRPr lang="tr-TR" dirty="0" smtClean="0"/>
          </a:p>
          <a:p>
            <a:r>
              <a:rPr lang="tr-TR" dirty="0" smtClean="0"/>
              <a:t>Geçmişi </a:t>
            </a:r>
            <a:r>
              <a:rPr lang="tr-TR" dirty="0"/>
              <a:t>ve var olan durumu ele alarak geleceği görme ve şekillendirme amaçlı çabalar olarak görülebilir.</a:t>
            </a:r>
          </a:p>
        </p:txBody>
      </p:sp>
    </p:spTree>
    <p:extLst>
      <p:ext uri="{BB962C8B-B14F-4D97-AF65-F5344CB8AC3E}">
        <p14:creationId xmlns:p14="http://schemas.microsoft.com/office/powerpoint/2010/main" val="3130172339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900" b="1" dirty="0" smtClean="0">
                <a:solidFill>
                  <a:srgbClr val="FF0000"/>
                </a:solidFill>
              </a:rPr>
              <a:t>3) Zaman Düzenine Yönelik Etkinlikler</a:t>
            </a:r>
            <a:endParaRPr lang="tr-TR" sz="49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Zaman yönetimi içinde yer alan;</a:t>
            </a:r>
          </a:p>
          <a:p>
            <a:r>
              <a:rPr lang="tr-TR" dirty="0" smtClean="0"/>
              <a:t>Etkili </a:t>
            </a:r>
            <a:r>
              <a:rPr lang="tr-TR" dirty="0"/>
              <a:t>öğretim, öğrenmeye ayrılan zamanın çokluğuna ve etkili kullanımına </a:t>
            </a:r>
            <a:r>
              <a:rPr lang="tr-TR" dirty="0" smtClean="0"/>
              <a:t>bağlıdır. </a:t>
            </a:r>
          </a:p>
          <a:p>
            <a:r>
              <a:rPr lang="tr-TR" dirty="0" smtClean="0"/>
              <a:t>Sınıf </a:t>
            </a:r>
            <a:r>
              <a:rPr lang="tr-TR" dirty="0"/>
              <a:t>içinde geçirilen zamanın çeşitli etkinliklere </a:t>
            </a:r>
            <a:r>
              <a:rPr lang="tr-TR" dirty="0" smtClean="0"/>
              <a:t>dağılımı</a:t>
            </a:r>
          </a:p>
          <a:p>
            <a:r>
              <a:rPr lang="tr-TR" dirty="0"/>
              <a:t>Z</a:t>
            </a:r>
            <a:r>
              <a:rPr lang="tr-TR" dirty="0" smtClean="0"/>
              <a:t>amanın ders dışı </a:t>
            </a:r>
            <a:r>
              <a:rPr lang="tr-TR" dirty="0"/>
              <a:t>ve bozucu etkinliklerle </a:t>
            </a:r>
            <a:r>
              <a:rPr lang="tr-TR" dirty="0" smtClean="0"/>
              <a:t>harcanmaması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715458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tr-TR" dirty="0" smtClean="0"/>
              <a:t>Sıkıcılığın önlenmesi</a:t>
            </a:r>
          </a:p>
          <a:p>
            <a:r>
              <a:rPr lang="tr-TR" dirty="0"/>
              <a:t>Ö</a:t>
            </a:r>
            <a:r>
              <a:rPr lang="tr-TR" dirty="0" smtClean="0"/>
              <a:t>ğrencinin </a:t>
            </a:r>
            <a:r>
              <a:rPr lang="tr-TR" dirty="0"/>
              <a:t>zamanının çoğunu okulda-sınıfta geçirmesinin </a:t>
            </a:r>
            <a:r>
              <a:rPr lang="tr-TR" dirty="0" smtClean="0"/>
              <a:t>sağlanması</a:t>
            </a:r>
          </a:p>
          <a:p>
            <a:r>
              <a:rPr lang="tr-TR" dirty="0"/>
              <a:t>D</a:t>
            </a:r>
            <a:r>
              <a:rPr lang="tr-TR" dirty="0" smtClean="0"/>
              <a:t>evamsızlığın </a:t>
            </a:r>
            <a:r>
              <a:rPr lang="tr-TR" dirty="0"/>
              <a:t>ve okuldan ayrılmaların </a:t>
            </a:r>
            <a:r>
              <a:rPr lang="tr-TR" dirty="0" smtClean="0"/>
              <a:t>önlenmesi </a:t>
            </a:r>
          </a:p>
          <a:p>
            <a:pPr marL="0" indent="0">
              <a:buNone/>
            </a:pPr>
            <a:r>
              <a:rPr lang="tr-TR" dirty="0" smtClean="0"/>
              <a:t>   </a:t>
            </a:r>
          </a:p>
          <a:p>
            <a:pPr marL="0" indent="0">
              <a:buNone/>
            </a:pPr>
            <a:r>
              <a:rPr lang="tr-TR" dirty="0"/>
              <a:t>B</a:t>
            </a:r>
            <a:r>
              <a:rPr lang="tr-TR" dirty="0" smtClean="0"/>
              <a:t>u </a:t>
            </a:r>
            <a:r>
              <a:rPr lang="tr-TR" dirty="0"/>
              <a:t>boyut içinde görülebilir.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341313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4) Sınıfta İlişki Düzenlemeleri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r>
              <a:rPr lang="tr-TR" dirty="0" smtClean="0"/>
              <a:t>Kısacası, sınıf içindeki </a:t>
            </a:r>
            <a:r>
              <a:rPr lang="tr-TR" b="1" dirty="0" smtClean="0"/>
              <a:t>iletişimi </a:t>
            </a:r>
            <a:r>
              <a:rPr lang="tr-TR" dirty="0" smtClean="0"/>
              <a:t>oluşturur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Sınıf </a:t>
            </a:r>
            <a:r>
              <a:rPr lang="tr-TR" dirty="0"/>
              <a:t>kurallarının belirlenip öğrencilere </a:t>
            </a:r>
            <a:r>
              <a:rPr lang="tr-TR" dirty="0" smtClean="0"/>
              <a:t>benimsetilmesi</a:t>
            </a:r>
          </a:p>
          <a:p>
            <a:r>
              <a:rPr lang="tr-TR" dirty="0" smtClean="0"/>
              <a:t>sınıf </a:t>
            </a:r>
            <a:r>
              <a:rPr lang="tr-TR" dirty="0"/>
              <a:t>yaşamının kolaylaştırılmasına yönelik </a:t>
            </a:r>
            <a:r>
              <a:rPr lang="tr-TR" dirty="0" smtClean="0"/>
              <a:t>öğrenci-öğrenci</a:t>
            </a:r>
          </a:p>
          <a:p>
            <a:r>
              <a:rPr lang="tr-TR" dirty="0" smtClean="0"/>
              <a:t>öğrenci-öğretmen </a:t>
            </a:r>
            <a:r>
              <a:rPr lang="tr-TR" dirty="0"/>
              <a:t>ilişki </a:t>
            </a:r>
            <a:r>
              <a:rPr lang="tr-TR" dirty="0" smtClean="0"/>
              <a:t>düzenlemeleridir.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Özellikle, </a:t>
            </a:r>
            <a:r>
              <a:rPr lang="tr-TR" dirty="0"/>
              <a:t>bir sonraki boyut olan davranışı da şekillendirici etkinliklerdir.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8025089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5) Sınıfta Davranış Düzenlemeleri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Sınıf </a:t>
            </a:r>
            <a:r>
              <a:rPr lang="tr-TR" dirty="0"/>
              <a:t>ortamının istenen davranışı sağlayabilir hale getirilmesi, </a:t>
            </a:r>
            <a:endParaRPr lang="tr-TR" dirty="0" smtClean="0"/>
          </a:p>
          <a:p>
            <a:r>
              <a:rPr lang="tr-TR" dirty="0"/>
              <a:t>S</a:t>
            </a:r>
            <a:r>
              <a:rPr lang="tr-TR" dirty="0" smtClean="0"/>
              <a:t>ınıf </a:t>
            </a:r>
            <a:r>
              <a:rPr lang="tr-TR" dirty="0"/>
              <a:t>ikliminin olumlulaştırılması, </a:t>
            </a:r>
            <a:endParaRPr lang="tr-TR" dirty="0" smtClean="0"/>
          </a:p>
          <a:p>
            <a:r>
              <a:rPr lang="tr-TR" dirty="0"/>
              <a:t>S</a:t>
            </a:r>
            <a:r>
              <a:rPr lang="tr-TR" dirty="0" smtClean="0"/>
              <a:t>orunların </a:t>
            </a:r>
            <a:r>
              <a:rPr lang="tr-TR" dirty="0"/>
              <a:t>ortaya çıkmadan önce tahmin edilmesi yoluyla istenmeyen davranışların </a:t>
            </a:r>
            <a:r>
              <a:rPr lang="tr-TR" dirty="0" smtClean="0"/>
              <a:t>önlenmesi</a:t>
            </a:r>
          </a:p>
          <a:p>
            <a:r>
              <a:rPr lang="tr-TR" dirty="0"/>
              <a:t>S</a:t>
            </a:r>
            <a:r>
              <a:rPr lang="tr-TR" dirty="0" smtClean="0"/>
              <a:t>ınıf </a:t>
            </a:r>
            <a:r>
              <a:rPr lang="tr-TR" dirty="0"/>
              <a:t>kurallarına uyulmasının sağlanması</a:t>
            </a:r>
            <a:r>
              <a:rPr lang="tr-TR" dirty="0" smtClean="0"/>
              <a:t>,</a:t>
            </a:r>
          </a:p>
          <a:p>
            <a:r>
              <a:rPr lang="tr-TR" dirty="0"/>
              <a:t>Y</a:t>
            </a:r>
            <a:r>
              <a:rPr lang="tr-TR" dirty="0" smtClean="0"/>
              <a:t>apılmış </a:t>
            </a:r>
            <a:r>
              <a:rPr lang="tr-TR" dirty="0"/>
              <a:t>olan istenmeyen davranışların değiştirilmesi bu boyuta ilişkin olarak söylenebilir. </a:t>
            </a:r>
          </a:p>
        </p:txBody>
      </p:sp>
    </p:spTree>
    <p:extLst>
      <p:ext uri="{BB962C8B-B14F-4D97-AF65-F5344CB8AC3E}">
        <p14:creationId xmlns:p14="http://schemas.microsoft.com/office/powerpoint/2010/main" val="22011348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latin typeface="Algerian" pitchFamily="82" charset="0"/>
              </a:rPr>
              <a:t>PROGRAM-PLAN HAZIRLIKLARI</a:t>
            </a:r>
            <a:endParaRPr lang="tr-TR" sz="4000" b="1" dirty="0">
              <a:latin typeface="Algerian" pitchFamily="82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39552" y="1988840"/>
            <a:ext cx="8208912" cy="4464496"/>
          </a:xfrm>
        </p:spPr>
        <p:txBody>
          <a:bodyPr/>
          <a:lstStyle/>
          <a:p>
            <a:r>
              <a:rPr lang="tr-TR" sz="3200" b="1" dirty="0" smtClean="0">
                <a:latin typeface="Arial" pitchFamily="34" charset="0"/>
                <a:cs typeface="Arial" pitchFamily="34" charset="0"/>
              </a:rPr>
              <a:t>Öğretmen, her öğretim dönemi öncesinde, o süre içinde yapması gereken işleri planlar.</a:t>
            </a:r>
          </a:p>
          <a:p>
            <a:endParaRPr lang="tr-TR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b="1" dirty="0" smtClean="0">
                <a:latin typeface="Arial" pitchFamily="34" charset="0"/>
                <a:cs typeface="Arial" pitchFamily="34" charset="0"/>
              </a:rPr>
              <a:t>Okul yönetimince yapılacak işlerle uyuşum içinde olmalıdır, aksi halde öğretmen olumsuz etkilenebilir.</a:t>
            </a:r>
            <a:endParaRPr lang="tr-TR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896544"/>
          </a:xfrm>
        </p:spPr>
        <p:txBody>
          <a:bodyPr/>
          <a:lstStyle/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Plan yapma, eğitim ortamı düzenleme, küçük grup oluşturma, eğitimde başarıyı artıran etkenler olarak bulunmuştur.</a:t>
            </a:r>
          </a:p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Sınıf düzeni de öncelikle programın gücüne, sürekliliğine bağlı görülmektedir.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476672"/>
            <a:ext cx="8496944" cy="6048672"/>
          </a:xfrm>
        </p:spPr>
        <p:txBody>
          <a:bodyPr>
            <a:normAutofit fontScale="92500" lnSpcReduction="20000"/>
          </a:bodyPr>
          <a:lstStyle/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Aynı sınıf düzeyinde öğretmenlik yapan veya aynı dersi okutan diğer öğretmenlerle iletişim ve işbirliği de planlanmalıdır.</a:t>
            </a:r>
          </a:p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Ayrıca bu öğretmenler, öğretim dönemi öncesinde </a:t>
            </a:r>
            <a:r>
              <a:rPr lang="tr-TR" b="1" dirty="0" err="1" smtClean="0">
                <a:latin typeface="Arial" pitchFamily="34" charset="0"/>
                <a:cs typeface="Arial" pitchFamily="34" charset="0"/>
              </a:rPr>
              <a:t>biraraya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 gelmeli, sınıf düzeninden günlük plana kadar bütün hazırlıkları birlikte yapmalıdır. Ayrıca bu öğretmenler, öğretim dönemi öncesinde </a:t>
            </a:r>
            <a:r>
              <a:rPr lang="tr-TR" b="1" dirty="0" err="1" smtClean="0">
                <a:latin typeface="Arial" pitchFamily="34" charset="0"/>
                <a:cs typeface="Arial" pitchFamily="34" charset="0"/>
              </a:rPr>
              <a:t>biraraya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 gelmeli, sınıf düzeninden günlük plana kadar bütün hazırlıkları birlikte yapmalıdır.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 smtClean="0">
                <a:latin typeface="Arial" pitchFamily="34" charset="0"/>
                <a:cs typeface="Arial" pitchFamily="34" charset="0"/>
              </a:rPr>
              <a:t>Bu birliktelik;</a:t>
            </a:r>
            <a:endParaRPr lang="tr-TR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472608"/>
          </a:xfrm>
        </p:spPr>
        <p:txBody>
          <a:bodyPr/>
          <a:lstStyle/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Bu işbirliğinde bir örnekliğe, katı sınırlamalara fazla yer verilmemelidir, çünkü sınıfların düzeyi aynı da olsa, öğrenciler arasında bireysel farklar vardır.</a:t>
            </a:r>
          </a:p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Her sınıf ve sınıf içindeki gruplar, farklı projeler planlayıp uygulayabilmelidir.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68760"/>
            <a:ext cx="4680520" cy="5361459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Öğrenci başarısı ile öğretmenin davranışı arasındaki ilişki karşılıklıdır.</a:t>
            </a:r>
          </a:p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Bir davranışlar listesi olarak tanımlanabilecek olan plan, öğretmen ve öğrenci davranışlarının ortak değişkenidir.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YAMANN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340768"/>
            <a:ext cx="4121487" cy="47525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smtClean="0">
                <a:solidFill>
                  <a:srgbClr val="FF0000"/>
                </a:solidFill>
                <a:latin typeface="Algerian" pitchFamily="82" charset="0"/>
                <a:cs typeface="Arial" pitchFamily="34" charset="0"/>
              </a:rPr>
              <a:t>Program düzeni</a:t>
            </a:r>
            <a:endParaRPr lang="tr-TR" b="1" i="1" dirty="0">
              <a:solidFill>
                <a:srgbClr val="FF0000"/>
              </a:solidFill>
              <a:latin typeface="Algerian" pitchFamily="82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İnsana, göstermesi gereken davranışları kazandırma, göstermemesi gerekenleri değiştirme olarak tanımlanabilecek olan eğitim sürecinde, gerekenin ne olduğu, yasa ile belirlenmiştir.</a:t>
            </a:r>
          </a:p>
          <a:p>
            <a:pPr>
              <a:buFont typeface="Wingdings" pitchFamily="2" charset="2"/>
              <a:buChar char="§"/>
            </a:pP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Okulların kuruluş gerekçesi, bu yasada belirtilen özelliklere sahip bireyler yetiştirmektir. </a:t>
            </a:r>
          </a:p>
          <a:p>
            <a:pPr>
              <a:buFont typeface="Wingdings" pitchFamily="2" charset="2"/>
              <a:buChar char="§"/>
            </a:pP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Bu özellikler grubunun adı "Türk Milli Eğitiminin </a:t>
            </a:r>
            <a:r>
              <a:rPr lang="tr-TR" b="1" dirty="0" err="1" smtClean="0">
                <a:latin typeface="Arial" pitchFamily="34" charset="0"/>
                <a:cs typeface="Arial" pitchFamily="34" charset="0"/>
              </a:rPr>
              <a:t>Amaçlar"dır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Eğitim bakanlığı, okullar, yöneticiler, öğretmenler, dersler, programlar, bunlar için ayrılan kaynakların hepsi, bu "amaçları gerçekleştirmenin "</a:t>
            </a:r>
            <a:r>
              <a:rPr lang="tr-TR" b="1" dirty="0" err="1" smtClean="0">
                <a:latin typeface="Arial" pitchFamily="34" charset="0"/>
                <a:cs typeface="Arial" pitchFamily="34" charset="0"/>
              </a:rPr>
              <a:t>araçları"dır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. 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Algerian" pitchFamily="82" charset="0"/>
                <a:cs typeface="Arial" pitchFamily="34" charset="0"/>
              </a:rPr>
              <a:t>EĞİTİM PLANLARI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Uygun öğrenme düzenlemeleri yapılırsa herkes öğrenebilir, bu düzenekleri hazırlama işinin bir dilimi de planlamadır. </a:t>
            </a:r>
          </a:p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Geleceği görme olanağı veren plân, kaynak dağılımı ve kullanımı konusunda geleceğin ne ölçüde görülmek istendiğine ilişkin seçenekler sunar.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616624"/>
          </a:xfrm>
        </p:spPr>
        <p:txBody>
          <a:bodyPr>
            <a:normAutofit fontScale="92500" lnSpcReduction="20000"/>
          </a:bodyPr>
          <a:lstStyle/>
          <a:p>
            <a:endParaRPr lang="tr-TR" b="1" dirty="0" smtClean="0"/>
          </a:p>
          <a:p>
            <a:r>
              <a:rPr lang="tr-TR" b="1" dirty="0" smtClean="0"/>
              <a:t>Planlama yapmada dikkat edilmesi gereken üç anahtar nokta;</a:t>
            </a:r>
          </a:p>
          <a:p>
            <a:pPr>
              <a:buNone/>
            </a:pPr>
            <a:endParaRPr lang="tr-TR" b="1" dirty="0" smtClean="0"/>
          </a:p>
          <a:p>
            <a:pPr marL="514350" indent="-514350">
              <a:buFont typeface="+mj-lt"/>
              <a:buAutoNum type="arabicParenR"/>
            </a:pPr>
            <a:endParaRPr lang="tr-TR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tr-TR" b="1" dirty="0" smtClean="0">
                <a:solidFill>
                  <a:srgbClr val="FF0000"/>
                </a:solidFill>
              </a:rPr>
              <a:t>Sıra:</a:t>
            </a:r>
            <a:r>
              <a:rPr lang="tr-TR" b="1" dirty="0" smtClean="0"/>
              <a:t> İçeriğin mantıksal ve tutarlı bir düzen içinde verilmesidir.</a:t>
            </a:r>
          </a:p>
          <a:p>
            <a:pPr marL="514350" indent="-514350">
              <a:buFont typeface="+mj-lt"/>
              <a:buAutoNum type="arabicParenR"/>
            </a:pPr>
            <a:endParaRPr lang="tr-TR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tr-TR" b="1" dirty="0" smtClean="0">
                <a:solidFill>
                  <a:srgbClr val="FF0000"/>
                </a:solidFill>
              </a:rPr>
              <a:t>Süreklilik: </a:t>
            </a:r>
            <a:r>
              <a:rPr lang="tr-TR" b="1" dirty="0" smtClean="0"/>
              <a:t>Planın öncesiyle ve sonrasıyla bağlantılı olması.</a:t>
            </a:r>
          </a:p>
          <a:p>
            <a:pPr marL="514350" indent="-514350">
              <a:buFont typeface="+mj-lt"/>
              <a:buAutoNum type="arabicParenR"/>
            </a:pPr>
            <a:endParaRPr lang="tr-TR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tr-TR" b="1" dirty="0" smtClean="0">
                <a:solidFill>
                  <a:srgbClr val="FF0000"/>
                </a:solidFill>
              </a:rPr>
              <a:t>Bütünlük: </a:t>
            </a:r>
            <a:r>
              <a:rPr lang="tr-TR" b="1" dirty="0" smtClean="0"/>
              <a:t>Bir derste kazanılanların başka derslerdeki etkinliklerde kullanılmasıdır.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689</Words>
  <Application>Microsoft Office PowerPoint</Application>
  <PresentationFormat>Ekran Gösterisi (4:3)</PresentationFormat>
  <Paragraphs>111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8" baseType="lpstr">
      <vt:lpstr>Algerian</vt:lpstr>
      <vt:lpstr>Arial</vt:lpstr>
      <vt:lpstr>Calibri</vt:lpstr>
      <vt:lpstr>Jokerman</vt:lpstr>
      <vt:lpstr>Times New Roman</vt:lpstr>
      <vt:lpstr>Wingdings</vt:lpstr>
      <vt:lpstr>Ofis Teması</vt:lpstr>
      <vt:lpstr>SINIF YÖNETİMİ  VE  BOYUTLARI</vt:lpstr>
      <vt:lpstr>PowerPoint Sunusu</vt:lpstr>
      <vt:lpstr>PowerPoint Sunusu</vt:lpstr>
      <vt:lpstr>Sınıf Yönetiminin 5 Boyutu Vardır</vt:lpstr>
      <vt:lpstr>PowerPoint Sunusu</vt:lpstr>
      <vt:lpstr>PowerPoint Sunusu</vt:lpstr>
      <vt:lpstr>2) Plan-Program Etkinlikleri </vt:lpstr>
      <vt:lpstr>PowerPoint Sunusu</vt:lpstr>
      <vt:lpstr>3) Zaman Düzenine Yönelik Etkinlikler</vt:lpstr>
      <vt:lpstr>PowerPoint Sunusu</vt:lpstr>
      <vt:lpstr>4) Sınıfta İlişki Düzenlemeleri </vt:lpstr>
      <vt:lpstr>5) Sınıfta Davranış Düzenlemeleri</vt:lpstr>
      <vt:lpstr>PROGRAM-PLAN HAZIRLIKLARI</vt:lpstr>
      <vt:lpstr>PowerPoint Sunusu</vt:lpstr>
      <vt:lpstr>PowerPoint Sunusu</vt:lpstr>
      <vt:lpstr>Bu birliktelik;</vt:lpstr>
      <vt:lpstr>PowerPoint Sunusu</vt:lpstr>
      <vt:lpstr>PowerPoint Sunusu</vt:lpstr>
      <vt:lpstr>Program düzeni</vt:lpstr>
      <vt:lpstr>EĞİTİM PLANLARI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Sınıf Yönetimi  ve  Boyutları</dc:title>
  <dc:creator>NN11</dc:creator>
  <cp:lastModifiedBy>Etem</cp:lastModifiedBy>
  <cp:revision>14</cp:revision>
  <dcterms:created xsi:type="dcterms:W3CDTF">2016-02-29T19:55:21Z</dcterms:created>
  <dcterms:modified xsi:type="dcterms:W3CDTF">2018-10-13T05:01:48Z</dcterms:modified>
</cp:coreProperties>
</file>