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5" r:id="rId2"/>
    <p:sldId id="257" r:id="rId3"/>
    <p:sldId id="260" r:id="rId4"/>
    <p:sldId id="277" r:id="rId5"/>
    <p:sldId id="256" r:id="rId6"/>
    <p:sldId id="258" r:id="rId7"/>
    <p:sldId id="261" r:id="rId8"/>
    <p:sldId id="276" r:id="rId9"/>
    <p:sldId id="278" r:id="rId10"/>
    <p:sldId id="279" r:id="rId11"/>
    <p:sldId id="280" r:id="rId12"/>
    <p:sldId id="281" r:id="rId13"/>
    <p:sldId id="282" r:id="rId14"/>
    <p:sldId id="283" r:id="rId15"/>
    <p:sldId id="262" r:id="rId16"/>
    <p:sldId id="263" r:id="rId17"/>
    <p:sldId id="264" r:id="rId18"/>
    <p:sldId id="265" r:id="rId19"/>
    <p:sldId id="266" r:id="rId20"/>
    <p:sldId id="267" r:id="rId21"/>
    <p:sldId id="268" r:id="rId22"/>
    <p:sldId id="269" r:id="rId23"/>
    <p:sldId id="270" r:id="rId24"/>
    <p:sldId id="272" r:id="rId25"/>
    <p:sldId id="273" r:id="rId26"/>
    <p:sldId id="2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09" autoAdjust="0"/>
    <p:restoredTop sz="94660"/>
  </p:normalViewPr>
  <p:slideViewPr>
    <p:cSldViewPr snapToGrid="0">
      <p:cViewPr varScale="1">
        <p:scale>
          <a:sx n="85" d="100"/>
          <a:sy n="85" d="100"/>
        </p:scale>
        <p:origin x="45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 için tıklayın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721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695433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 için tıklayın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230517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401970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126912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158198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074188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42916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 için tıklayın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079847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9207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 için tıklayın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709850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 için tıklayın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0295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 için tıklayın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503817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a:t>Asıl başlık stili için tıklayın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16558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 için tıklayın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743377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3666992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8EAFBD-B764-4106-82A9-0124DE10A364}" type="datetimeFigureOut">
              <a:rPr lang="tr-TR" smtClean="0"/>
              <a:t>13.10.2018</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00749247-9BBF-4CF7-A6C0-87D1FB7B7A11}" type="slidenum">
              <a:rPr lang="tr-TR" smtClean="0"/>
              <a:t>‹#›</a:t>
            </a:fld>
            <a:endParaRPr lang="tr-TR" dirty="0"/>
          </a:p>
        </p:txBody>
      </p:sp>
    </p:spTree>
    <p:extLst>
      <p:ext uri="{BB962C8B-B14F-4D97-AF65-F5344CB8AC3E}">
        <p14:creationId xmlns:p14="http://schemas.microsoft.com/office/powerpoint/2010/main" val="2518671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 için tıklayın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98EAFBD-B764-4106-82A9-0124DE10A364}" type="datetimeFigureOut">
              <a:rPr lang="tr-TR" smtClean="0"/>
              <a:t>13.10.2018</a:t>
            </a:fld>
            <a:endParaRPr lang="tr-TR"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00749247-9BBF-4CF7-A6C0-87D1FB7B7A11}" type="slidenum">
              <a:rPr lang="tr-TR" smtClean="0"/>
              <a:t>‹#›</a:t>
            </a:fld>
            <a:endParaRPr lang="tr-TR" dirty="0"/>
          </a:p>
        </p:txBody>
      </p:sp>
    </p:spTree>
    <p:extLst>
      <p:ext uri="{BB962C8B-B14F-4D97-AF65-F5344CB8AC3E}">
        <p14:creationId xmlns:p14="http://schemas.microsoft.com/office/powerpoint/2010/main" val="45824965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02A8F8A-E8A6-4A99-97A5-53DBC4ADFB2F}"/>
              </a:ext>
            </a:extLst>
          </p:cNvPr>
          <p:cNvSpPr>
            <a:spLocks noGrp="1"/>
          </p:cNvSpPr>
          <p:nvPr>
            <p:ph type="title"/>
          </p:nvPr>
        </p:nvSpPr>
        <p:spPr>
          <a:xfrm>
            <a:off x="0" y="397564"/>
            <a:ext cx="12192000" cy="4187688"/>
          </a:xfrm>
        </p:spPr>
        <p:txBody>
          <a:bodyPr>
            <a:normAutofit/>
          </a:bodyPr>
          <a:lstStyle/>
          <a:p>
            <a:pPr algn="ctr"/>
            <a:r>
              <a:rPr lang="tr-TR" sz="6000" dirty="0"/>
              <a:t>SINIF YÖNETİMİ VE BOYUTLARI</a:t>
            </a:r>
            <a:br>
              <a:rPr lang="tr-TR" sz="6000" dirty="0"/>
            </a:br>
            <a:r>
              <a:rPr lang="tr-TR" sz="6000" dirty="0"/>
              <a:t> PROGRAM- PLAN HAZIRLIKLARI</a:t>
            </a:r>
          </a:p>
        </p:txBody>
      </p:sp>
    </p:spTree>
    <p:extLst>
      <p:ext uri="{BB962C8B-B14F-4D97-AF65-F5344CB8AC3E}">
        <p14:creationId xmlns:p14="http://schemas.microsoft.com/office/powerpoint/2010/main" val="4280661553"/>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77DEBB7-E8EC-48BE-A20E-7AD87ED00BEB}"/>
              </a:ext>
            </a:extLst>
          </p:cNvPr>
          <p:cNvSpPr>
            <a:spLocks noGrp="1"/>
          </p:cNvSpPr>
          <p:nvPr>
            <p:ph type="title"/>
          </p:nvPr>
        </p:nvSpPr>
        <p:spPr>
          <a:xfrm>
            <a:off x="2510600" y="304802"/>
            <a:ext cx="6984381" cy="1191489"/>
          </a:xfrm>
        </p:spPr>
        <p:txBody>
          <a:bodyPr>
            <a:noAutofit/>
          </a:bodyPr>
          <a:lstStyle/>
          <a:p>
            <a:pPr algn="ctr"/>
            <a:r>
              <a:rPr lang="tr-TR" sz="4000" dirty="0">
                <a:latin typeface="Arial Rounded MT Bold" pitchFamily="34" charset="0"/>
                <a:cs typeface="Arial" pitchFamily="34" charset="0"/>
              </a:rPr>
              <a:t>SINIF YÖNETİMİ NEDİR?</a:t>
            </a:r>
            <a:br>
              <a:rPr lang="tr-TR" sz="4000" dirty="0">
                <a:latin typeface="Arial Rounded MT Bold" pitchFamily="34" charset="0"/>
                <a:cs typeface="Arial" pitchFamily="34" charset="0"/>
              </a:rPr>
            </a:br>
            <a:endParaRPr lang="tr-TR" sz="4000" dirty="0">
              <a:latin typeface="Arial Rounded MT Bold" pitchFamily="34" charset="0"/>
              <a:cs typeface="Arial" pitchFamily="34" charset="0"/>
            </a:endParaRPr>
          </a:p>
        </p:txBody>
      </p:sp>
      <p:sp>
        <p:nvSpPr>
          <p:cNvPr id="3" name="İçerik Yer Tutucusu 2">
            <a:extLst>
              <a:ext uri="{FF2B5EF4-FFF2-40B4-BE49-F238E27FC236}">
                <a16:creationId xmlns:a16="http://schemas.microsoft.com/office/drawing/2014/main" id="{1992D464-E227-4A5F-8259-3AEBF61B96A4}"/>
              </a:ext>
            </a:extLst>
          </p:cNvPr>
          <p:cNvSpPr>
            <a:spLocks noGrp="1"/>
          </p:cNvSpPr>
          <p:nvPr>
            <p:ph idx="1"/>
          </p:nvPr>
        </p:nvSpPr>
        <p:spPr>
          <a:xfrm>
            <a:off x="0" y="1043710"/>
            <a:ext cx="12192000" cy="2336800"/>
          </a:xfrm>
        </p:spPr>
        <p:txBody>
          <a:bodyPr>
            <a:normAutofit/>
          </a:bodyPr>
          <a:lstStyle/>
          <a:p>
            <a:pPr marL="0" indent="0" algn="just">
              <a:buNone/>
            </a:pPr>
            <a:r>
              <a:rPr lang="tr-TR" sz="2400" dirty="0">
                <a:solidFill>
                  <a:schemeClr val="bg1"/>
                </a:solidFill>
                <a:latin typeface="Arial" pitchFamily="34" charset="0"/>
                <a:cs typeface="Arial" pitchFamily="34" charset="0"/>
              </a:rPr>
              <a:t>   Öğretmen ve öğrencilerinin çalışma engellerinin en aza indirilmesi, öğretim zamanın uygun kullanılması ve öğrencilerin derse etkin katılımının sağlanması olarak ifade edilir.</a:t>
            </a:r>
          </a:p>
          <a:p>
            <a:pPr marL="0" indent="0" algn="just">
              <a:buNone/>
            </a:pPr>
            <a:r>
              <a:rPr lang="tr-TR" sz="2400" dirty="0">
                <a:solidFill>
                  <a:schemeClr val="bg1"/>
                </a:solidFill>
                <a:latin typeface="Arial" pitchFamily="34" charset="0"/>
                <a:cs typeface="Arial" pitchFamily="34" charset="0"/>
              </a:rPr>
              <a:t>   Özetle; sınıf yönetimi, etkili bir eğitim ve iletişim örüntüsü gerçekleştirme amacına dönük etkinlikleri tanımlar.</a:t>
            </a:r>
          </a:p>
          <a:p>
            <a:pPr marL="0" indent="0">
              <a:buNone/>
            </a:pPr>
            <a:endParaRPr lang="tr-TR" sz="2400"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9053" y="2890255"/>
            <a:ext cx="5716874" cy="3810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6036135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0D8414B-EC5D-440E-9670-371E65E8F621}"/>
              </a:ext>
            </a:extLst>
          </p:cNvPr>
          <p:cNvSpPr>
            <a:spLocks noGrp="1"/>
          </p:cNvSpPr>
          <p:nvPr>
            <p:ph idx="1"/>
          </p:nvPr>
        </p:nvSpPr>
        <p:spPr>
          <a:xfrm>
            <a:off x="0" y="651537"/>
            <a:ext cx="12062289" cy="1153570"/>
          </a:xfrm>
        </p:spPr>
        <p:txBody>
          <a:bodyPr>
            <a:noAutofit/>
          </a:bodyPr>
          <a:lstStyle/>
          <a:p>
            <a:pPr marL="0" indent="0" algn="just">
              <a:buNone/>
            </a:pPr>
            <a:r>
              <a:rPr lang="tr-TR" sz="2400" dirty="0">
                <a:solidFill>
                  <a:schemeClr val="bg1"/>
                </a:solidFill>
                <a:latin typeface="Arial" pitchFamily="34" charset="0"/>
                <a:cs typeface="Arial" pitchFamily="34" charset="0"/>
              </a:rPr>
              <a:t>   Sınıf yönetimi, eğitim yönetimi sıra dizininin ilk ve temel basamağıdır. Sınıf, öğrencilerle yüz yüze olunan bir yerdir ve öğrencilerin davranışlarının oluşması burada başlar.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901" y="2006244"/>
            <a:ext cx="7919171" cy="4457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39289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E48D40A-14E5-4608-B652-C4AC0E392249}"/>
              </a:ext>
            </a:extLst>
          </p:cNvPr>
          <p:cNvSpPr>
            <a:spLocks noGrp="1"/>
          </p:cNvSpPr>
          <p:nvPr>
            <p:ph idx="1"/>
          </p:nvPr>
        </p:nvSpPr>
        <p:spPr>
          <a:xfrm>
            <a:off x="0" y="267755"/>
            <a:ext cx="12192000" cy="1908177"/>
          </a:xfrm>
        </p:spPr>
        <p:txBody>
          <a:bodyPr>
            <a:normAutofit/>
          </a:bodyPr>
          <a:lstStyle/>
          <a:p>
            <a:pPr marL="0" indent="0" algn="just">
              <a:buNone/>
            </a:pPr>
            <a:r>
              <a:rPr lang="tr-TR" sz="2400" dirty="0">
                <a:solidFill>
                  <a:schemeClr val="bg1"/>
                </a:solidFill>
                <a:latin typeface="Arial" panose="020B0604020202020204" pitchFamily="34" charset="0"/>
                <a:cs typeface="Arial" panose="020B0604020202020204" pitchFamily="34" charset="0"/>
              </a:rPr>
              <a:t>   Etkili bir eğitimin değişkenleri arasında en çok yer kaplayanlar, sınıf yönetimine ilişkin özelliklerdir: Sınıf iklimi, etkileşim düzeni, iyi ilişkiler, öğrenci katılımı, örgütleme, davranış düzeni.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190" y="2009678"/>
            <a:ext cx="6607464" cy="4404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369761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5F020EA-70CF-4A94-8DC3-187971E51F30}"/>
              </a:ext>
            </a:extLst>
          </p:cNvPr>
          <p:cNvSpPr>
            <a:spLocks noGrp="1"/>
          </p:cNvSpPr>
          <p:nvPr>
            <p:ph type="ctrTitle"/>
          </p:nvPr>
        </p:nvSpPr>
        <p:spPr>
          <a:xfrm>
            <a:off x="1311565" y="295563"/>
            <a:ext cx="9254835" cy="1274618"/>
          </a:xfrm>
        </p:spPr>
        <p:txBody>
          <a:bodyPr>
            <a:normAutofit/>
          </a:bodyPr>
          <a:lstStyle/>
          <a:p>
            <a:pPr algn="ctr"/>
            <a:r>
              <a:rPr lang="tr-TR" dirty="0">
                <a:latin typeface="Berlin Sans FB" pitchFamily="34" charset="0"/>
              </a:rPr>
              <a:t>SInIf yönetİmİ ve boyutlarI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458" y="1701493"/>
            <a:ext cx="7301923" cy="488533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5721602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556753-C50C-4351-9103-89D57A72C47A}"/>
              </a:ext>
            </a:extLst>
          </p:cNvPr>
          <p:cNvSpPr>
            <a:spLocks noGrp="1"/>
          </p:cNvSpPr>
          <p:nvPr>
            <p:ph idx="1"/>
          </p:nvPr>
        </p:nvSpPr>
        <p:spPr>
          <a:xfrm>
            <a:off x="0" y="1185139"/>
            <a:ext cx="12192000" cy="3615267"/>
          </a:xfrm>
        </p:spPr>
        <p:txBody>
          <a:bodyPr>
            <a:normAutofit/>
          </a:bodyPr>
          <a:lstStyle/>
          <a:p>
            <a:pPr marL="0" indent="0">
              <a:buNone/>
            </a:pPr>
            <a:r>
              <a:rPr lang="tr-TR" sz="2400" dirty="0">
                <a:solidFill>
                  <a:schemeClr val="bg1"/>
                </a:solidFill>
                <a:latin typeface="Arial" pitchFamily="34" charset="0"/>
                <a:cs typeface="Arial" pitchFamily="34" charset="0"/>
              </a:rPr>
              <a:t>Sınıf yönetiminin etkinliklerinin beş boyutu vardır. Bunlar:</a:t>
            </a:r>
          </a:p>
          <a:p>
            <a:pPr marL="0" indent="0">
              <a:buNone/>
            </a:pPr>
            <a:r>
              <a:rPr lang="tr-TR" sz="2400" dirty="0">
                <a:solidFill>
                  <a:schemeClr val="bg1"/>
                </a:solidFill>
                <a:latin typeface="Arial" pitchFamily="34" charset="0"/>
                <a:cs typeface="Arial" pitchFamily="34" charset="0"/>
              </a:rPr>
              <a:t>1-)Sınıf ortamının fiziksel düzenine ilişkin olanlar</a:t>
            </a:r>
          </a:p>
          <a:p>
            <a:pPr marL="0" indent="0">
              <a:buNone/>
            </a:pPr>
            <a:r>
              <a:rPr lang="tr-TR" sz="2400" dirty="0">
                <a:solidFill>
                  <a:schemeClr val="bg1"/>
                </a:solidFill>
                <a:latin typeface="Arial" pitchFamily="34" charset="0"/>
                <a:cs typeface="Arial" pitchFamily="34" charset="0"/>
              </a:rPr>
              <a:t>2-)Plan program etkinlikleri</a:t>
            </a:r>
          </a:p>
          <a:p>
            <a:pPr marL="0" indent="0">
              <a:buNone/>
            </a:pPr>
            <a:r>
              <a:rPr lang="tr-TR" sz="2400" dirty="0">
                <a:solidFill>
                  <a:schemeClr val="bg1"/>
                </a:solidFill>
                <a:latin typeface="Arial" pitchFamily="34" charset="0"/>
                <a:cs typeface="Arial" pitchFamily="34" charset="0"/>
              </a:rPr>
              <a:t>3-)Zaman üzerine yönelik etkinlikler</a:t>
            </a:r>
          </a:p>
          <a:p>
            <a:pPr marL="0" indent="0">
              <a:buNone/>
            </a:pPr>
            <a:r>
              <a:rPr lang="tr-TR" sz="2400" dirty="0">
                <a:solidFill>
                  <a:schemeClr val="bg1"/>
                </a:solidFill>
                <a:latin typeface="Arial" pitchFamily="34" charset="0"/>
                <a:cs typeface="Arial" pitchFamily="34" charset="0"/>
              </a:rPr>
              <a:t>4-)İlişki düzenlemeleri</a:t>
            </a:r>
          </a:p>
          <a:p>
            <a:pPr marL="0" indent="0">
              <a:buNone/>
            </a:pPr>
            <a:r>
              <a:rPr lang="tr-TR" sz="2400" dirty="0">
                <a:solidFill>
                  <a:schemeClr val="bg1"/>
                </a:solidFill>
                <a:latin typeface="Arial" pitchFamily="34" charset="0"/>
                <a:cs typeface="Arial" pitchFamily="34" charset="0"/>
              </a:rPr>
              <a:t>5-)Davranış Düzenlemeleri</a:t>
            </a:r>
          </a:p>
        </p:txBody>
      </p:sp>
      <p:sp>
        <p:nvSpPr>
          <p:cNvPr id="4" name="Metin kutusu 3"/>
          <p:cNvSpPr txBox="1"/>
          <p:nvPr/>
        </p:nvSpPr>
        <p:spPr>
          <a:xfrm>
            <a:off x="3131129" y="471052"/>
            <a:ext cx="5652654" cy="584775"/>
          </a:xfrm>
          <a:prstGeom prst="rect">
            <a:avLst/>
          </a:prstGeom>
          <a:noFill/>
        </p:spPr>
        <p:txBody>
          <a:bodyPr wrap="square" rtlCol="0">
            <a:spAutoFit/>
          </a:bodyPr>
          <a:lstStyle/>
          <a:p>
            <a:r>
              <a:rPr lang="tr-TR" sz="3200" b="1" dirty="0">
                <a:latin typeface="Arial Rounded MT Bold" pitchFamily="34" charset="0"/>
              </a:rPr>
              <a:t>Sınıf Yönetimi ve Boyutları</a:t>
            </a:r>
          </a:p>
        </p:txBody>
      </p:sp>
    </p:spTree>
    <p:extLst>
      <p:ext uri="{BB962C8B-B14F-4D97-AF65-F5344CB8AC3E}">
        <p14:creationId xmlns:p14="http://schemas.microsoft.com/office/powerpoint/2010/main" val="355199159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4E42ED8-5C35-4E0C-BAC4-463DEDB0117E}"/>
              </a:ext>
            </a:extLst>
          </p:cNvPr>
          <p:cNvSpPr>
            <a:spLocks noGrp="1"/>
          </p:cNvSpPr>
          <p:nvPr>
            <p:ph type="title"/>
          </p:nvPr>
        </p:nvSpPr>
        <p:spPr>
          <a:xfrm>
            <a:off x="149513" y="254865"/>
            <a:ext cx="7361382" cy="1357743"/>
          </a:xfrm>
        </p:spPr>
        <p:txBody>
          <a:bodyPr>
            <a:normAutofit/>
          </a:bodyPr>
          <a:lstStyle/>
          <a:p>
            <a:r>
              <a:rPr lang="tr-TR" dirty="0">
                <a:latin typeface="Arial Narrow" pitchFamily="34" charset="0"/>
              </a:rPr>
              <a:t>1-) SInIf OrtamInIn Fİzİksel düzenİ</a:t>
            </a:r>
          </a:p>
        </p:txBody>
      </p:sp>
      <p:sp>
        <p:nvSpPr>
          <p:cNvPr id="3" name="İçerik Yer Tutucusu 2">
            <a:extLst>
              <a:ext uri="{FF2B5EF4-FFF2-40B4-BE49-F238E27FC236}">
                <a16:creationId xmlns:a16="http://schemas.microsoft.com/office/drawing/2014/main" id="{B9E99288-F169-441B-A823-35BC00130A6D}"/>
              </a:ext>
            </a:extLst>
          </p:cNvPr>
          <p:cNvSpPr>
            <a:spLocks noGrp="1"/>
          </p:cNvSpPr>
          <p:nvPr>
            <p:ph idx="1"/>
          </p:nvPr>
        </p:nvSpPr>
        <p:spPr>
          <a:xfrm>
            <a:off x="-1" y="1503761"/>
            <a:ext cx="6188365" cy="3706414"/>
          </a:xfrm>
        </p:spPr>
        <p:txBody>
          <a:bodyPr>
            <a:noAutofit/>
          </a:bodyPr>
          <a:lstStyle/>
          <a:p>
            <a:pPr algn="just"/>
            <a:r>
              <a:rPr lang="tr-TR" sz="2400" dirty="0">
                <a:solidFill>
                  <a:schemeClr val="bg1"/>
                </a:solidFill>
                <a:latin typeface="Arial" pitchFamily="34" charset="0"/>
                <a:cs typeface="Arial" pitchFamily="34" charset="0"/>
              </a:rPr>
              <a:t>Sınıfın genişliği, sınıf alanının çeşitli etkinliklerin yapımı için bölümlenmesi, ısı, ışık, gürültü düzenekleri, renkler, temizlik, estetik, eğitsel araçlar, oturma düzeni, öğrencilerin gruplanması bunların başlıcalarıdır.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5187" y="1718075"/>
            <a:ext cx="5796813" cy="38635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191478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547255"/>
            <a:ext cx="12191999" cy="2075872"/>
          </a:xfrm>
        </p:spPr>
        <p:txBody>
          <a:bodyPr/>
          <a:lstStyle/>
          <a:p>
            <a:pPr algn="just"/>
            <a:r>
              <a:rPr lang="tr-TR" sz="2400" dirty="0">
                <a:solidFill>
                  <a:schemeClr val="bg1"/>
                </a:solidFill>
                <a:latin typeface="Arial" pitchFamily="34" charset="0"/>
                <a:cs typeface="Arial" pitchFamily="34" charset="0"/>
              </a:rPr>
              <a:t>Fiziksel düzenlemeler, öğrencinin rahat etmesini sağlamak, okul ve sınıfın çekiciliğini artırarak öğrencinin okula isteyerek gelmesini gerçekleştirmek öğrenmeyi kolaylaştırmak amacıyla yapılır. "Eğitim" olarak tanımlanan davranış değişikliği, uygun ortamlarda gerçekleşir. </a:t>
            </a:r>
          </a:p>
          <a:p>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109" y="2623127"/>
            <a:ext cx="6521975" cy="40966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1618939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613DDB-E95E-4501-8EEA-4BFBF1680183}"/>
              </a:ext>
            </a:extLst>
          </p:cNvPr>
          <p:cNvSpPr>
            <a:spLocks noGrp="1"/>
          </p:cNvSpPr>
          <p:nvPr>
            <p:ph idx="1"/>
          </p:nvPr>
        </p:nvSpPr>
        <p:spPr>
          <a:xfrm>
            <a:off x="0" y="1109420"/>
            <a:ext cx="5523345" cy="4681408"/>
          </a:xfrm>
        </p:spPr>
        <p:txBody>
          <a:bodyPr>
            <a:normAutofit/>
          </a:bodyPr>
          <a:lstStyle/>
          <a:p>
            <a:pPr algn="just"/>
            <a:r>
              <a:rPr lang="tr-TR" sz="2400" dirty="0">
                <a:solidFill>
                  <a:schemeClr val="bg1"/>
                </a:solidFill>
                <a:latin typeface="Arial" panose="020B0604020202020204" pitchFamily="34" charset="0"/>
                <a:cs typeface="Arial" panose="020B0604020202020204" pitchFamily="34" charset="0"/>
              </a:rPr>
              <a:t>Sınıfta oturma düzeninin ‘küme ya da u şeklinde’ olması karşılıklı etkileşimi kolaylaştırır. Sınıfta oturma düzeni önemli bir konudur. Bunun sağlıklı olamaması sınıfta önemli problemlere yol açmaktadır.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0727" y="1109420"/>
            <a:ext cx="5911273" cy="5004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84967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F45C26-7D33-4070-8FF9-71961452013B}"/>
              </a:ext>
            </a:extLst>
          </p:cNvPr>
          <p:cNvSpPr>
            <a:spLocks noGrp="1"/>
          </p:cNvSpPr>
          <p:nvPr>
            <p:ph idx="1"/>
          </p:nvPr>
        </p:nvSpPr>
        <p:spPr>
          <a:xfrm>
            <a:off x="339656" y="371060"/>
            <a:ext cx="7320101" cy="4956313"/>
          </a:xfrm>
        </p:spPr>
        <p:txBody>
          <a:bodyPr>
            <a:noAutofit/>
          </a:bodyPr>
          <a:lstStyle/>
          <a:p>
            <a:pPr marL="0" indent="0">
              <a:buNone/>
            </a:pPr>
            <a:r>
              <a:rPr lang="tr-TR" sz="2400" dirty="0">
                <a:solidFill>
                  <a:schemeClr val="accent6"/>
                </a:solidFill>
                <a:latin typeface="Arial" panose="020B0604020202020204" pitchFamily="34" charset="0"/>
                <a:cs typeface="Arial" panose="020B0604020202020204" pitchFamily="34" charset="0"/>
              </a:rPr>
              <a:t>SIRA DÜZENİ:</a:t>
            </a:r>
          </a:p>
          <a:p>
            <a:r>
              <a:rPr lang="tr-TR" sz="2400" dirty="0">
                <a:solidFill>
                  <a:schemeClr val="bg1"/>
                </a:solidFill>
                <a:latin typeface="Arial" panose="020B0604020202020204" pitchFamily="34" charset="0"/>
                <a:cs typeface="Arial" panose="020B0604020202020204" pitchFamily="34" charset="0"/>
              </a:rPr>
              <a:t> Klasik sınıf düzenidir. </a:t>
            </a:r>
          </a:p>
          <a:p>
            <a:r>
              <a:rPr lang="tr-TR" sz="2400" dirty="0">
                <a:solidFill>
                  <a:schemeClr val="bg1"/>
                </a:solidFill>
                <a:latin typeface="Arial" panose="020B0604020202020204" pitchFamily="34" charset="0"/>
                <a:cs typeface="Arial" panose="020B0604020202020204" pitchFamily="34" charset="0"/>
              </a:rPr>
              <a:t>Öğretmen merkezlidir. </a:t>
            </a:r>
          </a:p>
          <a:p>
            <a:r>
              <a:rPr lang="tr-TR" sz="2400" dirty="0">
                <a:solidFill>
                  <a:schemeClr val="bg1"/>
                </a:solidFill>
                <a:latin typeface="Arial" panose="020B0604020202020204" pitchFamily="34" charset="0"/>
                <a:cs typeface="Arial" panose="020B0604020202020204" pitchFamily="34" charset="0"/>
              </a:rPr>
              <a:t>Katılım ve iletişim tek yönlüdür. </a:t>
            </a:r>
          </a:p>
          <a:p>
            <a:r>
              <a:rPr lang="tr-TR" sz="2400" dirty="0">
                <a:solidFill>
                  <a:schemeClr val="bg1"/>
                </a:solidFill>
                <a:latin typeface="Arial" panose="020B0604020202020204" pitchFamily="34" charset="0"/>
                <a:cs typeface="Arial" panose="020B0604020202020204" pitchFamily="34" charset="0"/>
              </a:rPr>
              <a:t>Dinleme ve not alma için uygundur.</a:t>
            </a:r>
          </a:p>
          <a:p>
            <a:r>
              <a:rPr lang="tr-TR" sz="2400" dirty="0">
                <a:solidFill>
                  <a:schemeClr val="bg1"/>
                </a:solidFill>
                <a:latin typeface="Arial" panose="020B0604020202020204" pitchFamily="34" charset="0"/>
                <a:cs typeface="Arial" panose="020B0604020202020204" pitchFamily="34" charset="0"/>
              </a:rPr>
              <a:t>Sosyallik azdır.</a:t>
            </a:r>
          </a:p>
          <a:p>
            <a:r>
              <a:rPr lang="tr-TR" sz="2400" dirty="0">
                <a:solidFill>
                  <a:schemeClr val="bg1"/>
                </a:solidFill>
                <a:latin typeface="Arial" panose="020B0604020202020204" pitchFamily="34" charset="0"/>
                <a:cs typeface="Arial" panose="020B0604020202020204" pitchFamily="34" charset="0"/>
              </a:rPr>
              <a:t>Kalabalık sınıflar için uygundur.</a:t>
            </a:r>
          </a:p>
          <a:p>
            <a:r>
              <a:rPr lang="tr-TR" sz="2400" dirty="0">
                <a:solidFill>
                  <a:schemeClr val="bg1"/>
                </a:solidFill>
                <a:latin typeface="Arial" panose="020B0604020202020204" pitchFamily="34" charset="0"/>
                <a:cs typeface="Arial" panose="020B0604020202020204" pitchFamily="34" charset="0"/>
              </a:rPr>
              <a:t>Sınıf yönetimi kolaydır.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778" y="750742"/>
            <a:ext cx="5686714" cy="4814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315685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EF8D82F-9211-4A06-B627-9B0D5E1B34A9}"/>
              </a:ext>
            </a:extLst>
          </p:cNvPr>
          <p:cNvSpPr>
            <a:spLocks noGrp="1"/>
          </p:cNvSpPr>
          <p:nvPr>
            <p:ph idx="1"/>
          </p:nvPr>
        </p:nvSpPr>
        <p:spPr>
          <a:xfrm>
            <a:off x="0" y="70979"/>
            <a:ext cx="7280345" cy="4071730"/>
          </a:xfrm>
        </p:spPr>
        <p:txBody>
          <a:bodyPr>
            <a:normAutofit/>
          </a:bodyPr>
          <a:lstStyle/>
          <a:p>
            <a:pPr marL="0" indent="0">
              <a:buNone/>
            </a:pPr>
            <a:r>
              <a:rPr lang="tr-TR" sz="2400" b="1" dirty="0">
                <a:solidFill>
                  <a:schemeClr val="accent6">
                    <a:lumMod val="50000"/>
                  </a:schemeClr>
                </a:solidFill>
                <a:latin typeface="Arial" panose="020B0604020202020204" pitchFamily="34" charset="0"/>
                <a:cs typeface="Arial" panose="020B0604020202020204" pitchFamily="34" charset="0"/>
              </a:rPr>
              <a:t>KÜME DÜZENİ</a:t>
            </a:r>
          </a:p>
          <a:p>
            <a:r>
              <a:rPr lang="tr-TR" sz="2400" dirty="0">
                <a:solidFill>
                  <a:schemeClr val="bg1"/>
                </a:solidFill>
                <a:latin typeface="Arial" panose="020B0604020202020204" pitchFamily="34" charset="0"/>
                <a:cs typeface="Arial" panose="020B0604020202020204" pitchFamily="34" charset="0"/>
              </a:rPr>
              <a:t>Öğrenci-öğrenci etkileşimi olan oturma düzenidir.</a:t>
            </a:r>
          </a:p>
          <a:p>
            <a:r>
              <a:rPr lang="tr-TR" sz="2400" dirty="0">
                <a:solidFill>
                  <a:schemeClr val="bg1"/>
                </a:solidFill>
                <a:latin typeface="Arial" panose="020B0604020202020204" pitchFamily="34" charset="0"/>
                <a:cs typeface="Arial" panose="020B0604020202020204" pitchFamily="34" charset="0"/>
              </a:rPr>
              <a:t>Kalabalık olmayan sınıflarda kullanılır.</a:t>
            </a:r>
          </a:p>
          <a:p>
            <a:r>
              <a:rPr lang="tr-TR" sz="2400" dirty="0">
                <a:solidFill>
                  <a:schemeClr val="bg1"/>
                </a:solidFill>
                <a:latin typeface="Arial" panose="020B0604020202020204" pitchFamily="34" charset="0"/>
                <a:cs typeface="Arial" panose="020B0604020202020204" pitchFamily="34" charset="0"/>
              </a:rPr>
              <a:t>Öğrenci liderlik yapar.</a:t>
            </a:r>
          </a:p>
          <a:p>
            <a:r>
              <a:rPr lang="tr-TR" sz="2400" dirty="0">
                <a:solidFill>
                  <a:schemeClr val="bg1"/>
                </a:solidFill>
                <a:latin typeface="Arial" panose="020B0604020202020204" pitchFamily="34" charset="0"/>
                <a:cs typeface="Arial" panose="020B0604020202020204" pitchFamily="34" charset="0"/>
              </a:rPr>
              <a:t>Yardımlaşmayı etkiler.</a:t>
            </a:r>
          </a:p>
          <a:p>
            <a:r>
              <a:rPr lang="tr-TR" sz="2400" dirty="0">
                <a:solidFill>
                  <a:schemeClr val="bg1"/>
                </a:solidFill>
                <a:latin typeface="Arial" panose="020B0604020202020204" pitchFamily="34" charset="0"/>
                <a:cs typeface="Arial" panose="020B0604020202020204" pitchFamily="34" charset="0"/>
              </a:rPr>
              <a:t>Sosyallik fazladır.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361" y="1880882"/>
            <a:ext cx="6511639" cy="4883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997406"/>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BD4712D-1175-427E-AC3D-9ACB79DE4378}"/>
              </a:ext>
            </a:extLst>
          </p:cNvPr>
          <p:cNvSpPr>
            <a:spLocks noGrp="1"/>
          </p:cNvSpPr>
          <p:nvPr>
            <p:ph idx="1"/>
          </p:nvPr>
        </p:nvSpPr>
        <p:spPr>
          <a:xfrm>
            <a:off x="92765" y="159026"/>
            <a:ext cx="8980073" cy="2459015"/>
          </a:xfrm>
        </p:spPr>
        <p:txBody>
          <a:bodyPr/>
          <a:lstStyle/>
          <a:p>
            <a:pPr marL="0" indent="0">
              <a:buNone/>
            </a:pPr>
            <a:r>
              <a:rPr lang="tr-TR" b="1" dirty="0">
                <a:solidFill>
                  <a:schemeClr val="accent6">
                    <a:lumMod val="50000"/>
                  </a:schemeClr>
                </a:solidFill>
                <a:latin typeface="Arial" panose="020B0604020202020204" pitchFamily="34" charset="0"/>
                <a:cs typeface="Arial" panose="020B0604020202020204" pitchFamily="34" charset="0"/>
              </a:rPr>
              <a:t>BİREYSEL DÜZEN</a:t>
            </a:r>
          </a:p>
          <a:p>
            <a:r>
              <a:rPr lang="tr-TR" dirty="0">
                <a:solidFill>
                  <a:schemeClr val="bg1"/>
                </a:solidFill>
                <a:latin typeface="Arial" panose="020B0604020202020204" pitchFamily="34" charset="0"/>
                <a:cs typeface="Arial" panose="020B0604020202020204" pitchFamily="34" charset="0"/>
              </a:rPr>
              <a:t>Bireysel öğrenmeye yönelik çalışmalar için kullanılır.</a:t>
            </a:r>
          </a:p>
          <a:p>
            <a:r>
              <a:rPr lang="tr-TR" dirty="0">
                <a:solidFill>
                  <a:schemeClr val="bg1"/>
                </a:solidFill>
                <a:latin typeface="Arial" panose="020B0604020202020204" pitchFamily="34" charset="0"/>
                <a:cs typeface="Arial" panose="020B0604020202020204" pitchFamily="34" charset="0"/>
              </a:rPr>
              <a:t>Bireysel farklılıklar ön plandadır.</a:t>
            </a:r>
          </a:p>
          <a:p>
            <a:r>
              <a:rPr lang="tr-TR" dirty="0">
                <a:solidFill>
                  <a:schemeClr val="bg1"/>
                </a:solidFill>
                <a:latin typeface="Arial" panose="020B0604020202020204" pitchFamily="34" charset="0"/>
                <a:cs typeface="Arial" panose="020B0604020202020204" pitchFamily="34" charset="0"/>
              </a:rPr>
              <a:t>Her öğrenci kendi hızına göre öğrenir.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79963"/>
            <a:ext cx="5717309" cy="4287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1564" y="2466109"/>
            <a:ext cx="5735780" cy="430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983093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DB5A46A-8EA2-493F-8520-E01521EE0953}"/>
              </a:ext>
            </a:extLst>
          </p:cNvPr>
          <p:cNvSpPr>
            <a:spLocks noGrp="1"/>
          </p:cNvSpPr>
          <p:nvPr>
            <p:ph idx="1"/>
          </p:nvPr>
        </p:nvSpPr>
        <p:spPr>
          <a:xfrm>
            <a:off x="101117" y="142462"/>
            <a:ext cx="10447614" cy="2945296"/>
          </a:xfrm>
        </p:spPr>
        <p:txBody>
          <a:bodyPr/>
          <a:lstStyle/>
          <a:p>
            <a:pPr marL="0" indent="0">
              <a:buNone/>
            </a:pPr>
            <a:r>
              <a:rPr lang="tr-TR" sz="2400" b="1" dirty="0">
                <a:solidFill>
                  <a:schemeClr val="accent6"/>
                </a:solidFill>
                <a:latin typeface="Arial" panose="020B0604020202020204" pitchFamily="34" charset="0"/>
                <a:cs typeface="Arial" panose="020B0604020202020204" pitchFamily="34" charset="0"/>
              </a:rPr>
              <a:t>DAİRE DÜZENİ</a:t>
            </a:r>
          </a:p>
          <a:p>
            <a:r>
              <a:rPr lang="tr-TR" sz="2400" dirty="0">
                <a:solidFill>
                  <a:schemeClr val="bg1"/>
                </a:solidFill>
                <a:latin typeface="Arial" panose="020B0604020202020204" pitchFamily="34" charset="0"/>
                <a:cs typeface="Arial" panose="020B0604020202020204" pitchFamily="34" charset="0"/>
              </a:rPr>
              <a:t>Öğrenci katılımı yüksek sınıf etkileşimi fazladır.</a:t>
            </a:r>
          </a:p>
          <a:p>
            <a:r>
              <a:rPr lang="tr-TR" sz="2400" dirty="0" smtClean="0">
                <a:solidFill>
                  <a:schemeClr val="bg1"/>
                </a:solidFill>
                <a:latin typeface="Arial" panose="020B0604020202020204" pitchFamily="34" charset="0"/>
                <a:cs typeface="Arial" panose="020B0604020202020204" pitchFamily="34" charset="0"/>
              </a:rPr>
              <a:t>İletişim </a:t>
            </a:r>
            <a:r>
              <a:rPr lang="tr-TR" sz="2400" dirty="0">
                <a:solidFill>
                  <a:schemeClr val="bg1"/>
                </a:solidFill>
                <a:latin typeface="Arial" panose="020B0604020202020204" pitchFamily="34" charset="0"/>
                <a:cs typeface="Arial" panose="020B0604020202020204" pitchFamily="34" charset="0"/>
              </a:rPr>
              <a:t>yüz yüzedir.</a:t>
            </a:r>
          </a:p>
          <a:p>
            <a:r>
              <a:rPr lang="tr-TR" sz="2400" dirty="0">
                <a:solidFill>
                  <a:schemeClr val="bg1"/>
                </a:solidFill>
                <a:latin typeface="Arial" panose="020B0604020202020204" pitchFamily="34" charset="0"/>
                <a:cs typeface="Arial" panose="020B0604020202020204" pitchFamily="34" charset="0"/>
              </a:rPr>
              <a:t>Öğretmenin öğrencilerin yanında oturabildiği bir yerleşim düzenidir.</a:t>
            </a:r>
          </a:p>
          <a:p>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309" y="2596201"/>
            <a:ext cx="4368800" cy="4056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267281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48C3EA7-7D03-4947-9D96-66ADAEDA0401}"/>
              </a:ext>
            </a:extLst>
          </p:cNvPr>
          <p:cNvSpPr>
            <a:spLocks noGrp="1"/>
          </p:cNvSpPr>
          <p:nvPr>
            <p:ph idx="1"/>
          </p:nvPr>
        </p:nvSpPr>
        <p:spPr>
          <a:xfrm>
            <a:off x="0" y="424069"/>
            <a:ext cx="12192000" cy="4055165"/>
          </a:xfrm>
        </p:spPr>
        <p:txBody>
          <a:bodyPr/>
          <a:lstStyle/>
          <a:p>
            <a:pPr marL="0" indent="0">
              <a:buNone/>
            </a:pPr>
            <a:r>
              <a:rPr lang="tr-TR" sz="2400" b="1" dirty="0">
                <a:solidFill>
                  <a:schemeClr val="accent6"/>
                </a:solidFill>
                <a:latin typeface="Arial" panose="020B0604020202020204" pitchFamily="34" charset="0"/>
                <a:cs typeface="Arial" panose="020B0604020202020204" pitchFamily="34" charset="0"/>
              </a:rPr>
              <a:t>U DÜZENİ</a:t>
            </a:r>
          </a:p>
          <a:p>
            <a:r>
              <a:rPr lang="tr-TR" sz="2400" dirty="0">
                <a:solidFill>
                  <a:schemeClr val="bg1"/>
                </a:solidFill>
                <a:latin typeface="Arial" panose="020B0604020202020204" pitchFamily="34" charset="0"/>
                <a:cs typeface="Arial" panose="020B0604020202020204" pitchFamily="34" charset="0"/>
              </a:rPr>
              <a:t>Öğretmen ve öğrenci etkileşimi yoğundur.</a:t>
            </a:r>
          </a:p>
          <a:p>
            <a:r>
              <a:rPr lang="tr-TR" sz="2400" dirty="0">
                <a:solidFill>
                  <a:schemeClr val="bg1"/>
                </a:solidFill>
                <a:latin typeface="Arial" panose="020B0604020202020204" pitchFamily="34" charset="0"/>
                <a:cs typeface="Arial" panose="020B0604020202020204" pitchFamily="34" charset="0"/>
              </a:rPr>
              <a:t>Öğretmen her bir öğrenciyle tek tek ilgilenebilir.</a:t>
            </a:r>
          </a:p>
          <a:p>
            <a:r>
              <a:rPr lang="tr-TR" sz="2400" dirty="0">
                <a:solidFill>
                  <a:schemeClr val="bg1"/>
                </a:solidFill>
                <a:latin typeface="Arial" panose="020B0604020202020204" pitchFamily="34" charset="0"/>
                <a:cs typeface="Arial" panose="020B0604020202020204" pitchFamily="34" charset="0"/>
              </a:rPr>
              <a:t>Bütün öğrenciler bir gösteriyi izlemek zorunda kaldıklarında bu oturma biçimi uygundur.</a:t>
            </a:r>
          </a:p>
          <a:p>
            <a:r>
              <a:rPr lang="tr-TR" sz="2400" dirty="0">
                <a:solidFill>
                  <a:schemeClr val="bg1"/>
                </a:solidFill>
                <a:latin typeface="Arial" panose="020B0604020202020204" pitchFamily="34" charset="0"/>
                <a:cs typeface="Arial" panose="020B0604020202020204" pitchFamily="34" charset="0"/>
              </a:rPr>
              <a:t>Grup tartışmalarına en uygun olan oturma düzenidir.</a:t>
            </a:r>
          </a:p>
          <a:p>
            <a:endParaRPr lang="tr-TR" dirty="0"/>
          </a:p>
          <a:p>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3213" y="3550416"/>
            <a:ext cx="2878860" cy="3096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31904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BC79DD4-ADFB-464C-8F3A-3FE11EAF0489}"/>
              </a:ext>
            </a:extLst>
          </p:cNvPr>
          <p:cNvSpPr>
            <a:spLocks noGrp="1"/>
          </p:cNvSpPr>
          <p:nvPr>
            <p:ph type="title"/>
          </p:nvPr>
        </p:nvSpPr>
        <p:spPr>
          <a:xfrm>
            <a:off x="2817813" y="415637"/>
            <a:ext cx="6446260" cy="1320800"/>
          </a:xfrm>
        </p:spPr>
        <p:txBody>
          <a:bodyPr/>
          <a:lstStyle/>
          <a:p>
            <a:r>
              <a:rPr lang="tr-TR" dirty="0">
                <a:latin typeface="Arial Narrow" pitchFamily="34" charset="0"/>
              </a:rPr>
              <a:t>2-)Plan program Etkİnlİklerİ</a:t>
            </a:r>
          </a:p>
        </p:txBody>
      </p:sp>
      <p:sp>
        <p:nvSpPr>
          <p:cNvPr id="3" name="İçerik Yer Tutucusu 2">
            <a:extLst>
              <a:ext uri="{FF2B5EF4-FFF2-40B4-BE49-F238E27FC236}">
                <a16:creationId xmlns:a16="http://schemas.microsoft.com/office/drawing/2014/main" id="{41478B06-6BE8-49CC-9A44-FD65BE7393CA}"/>
              </a:ext>
            </a:extLst>
          </p:cNvPr>
          <p:cNvSpPr>
            <a:spLocks noGrp="1"/>
          </p:cNvSpPr>
          <p:nvPr>
            <p:ph idx="1"/>
          </p:nvPr>
        </p:nvSpPr>
        <p:spPr>
          <a:xfrm>
            <a:off x="0" y="1505529"/>
            <a:ext cx="12192000" cy="2807854"/>
          </a:xfrm>
        </p:spPr>
        <p:txBody>
          <a:bodyPr>
            <a:normAutofit/>
          </a:bodyPr>
          <a:lstStyle/>
          <a:p>
            <a:pPr algn="just"/>
            <a:r>
              <a:rPr lang="tr-TR" sz="2400" dirty="0">
                <a:solidFill>
                  <a:schemeClr val="bg1"/>
                </a:solidFill>
                <a:latin typeface="Arial" pitchFamily="34" charset="0"/>
                <a:cs typeface="Arial" pitchFamily="34" charset="0"/>
              </a:rPr>
              <a:t>Amaçlar esas alınarak; yıllık, ünite, günlük planların yapılması, kaynakların belirlenip dağılımının sağlanması, iş ve işlem süreçlerinin belirlenmesi, araç sağlama, yöntem seçme, öğrenci özelliklerini belirleme, gelişimlerini izleme ve değerlendirme, öğrenci katılımını düzenleme bu grupta ele alınabilir. Bu etkinlikler, geçmişi ve var olan durumu ele alarak geleceği görme ve şekillendirme amaçlı çabalar olarak görülebilir. </a:t>
            </a:r>
          </a:p>
        </p:txBody>
      </p:sp>
    </p:spTree>
    <p:extLst>
      <p:ext uri="{BB962C8B-B14F-4D97-AF65-F5344CB8AC3E}">
        <p14:creationId xmlns:p14="http://schemas.microsoft.com/office/powerpoint/2010/main" val="350046175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A33A914-5F6E-4996-BF4E-4E495C6F7AD6}"/>
              </a:ext>
            </a:extLst>
          </p:cNvPr>
          <p:cNvSpPr>
            <a:spLocks noGrp="1"/>
          </p:cNvSpPr>
          <p:nvPr>
            <p:ph type="title"/>
          </p:nvPr>
        </p:nvSpPr>
        <p:spPr>
          <a:xfrm>
            <a:off x="1921885" y="90824"/>
            <a:ext cx="8820006" cy="1119140"/>
          </a:xfrm>
        </p:spPr>
        <p:txBody>
          <a:bodyPr>
            <a:normAutofit fontScale="90000"/>
          </a:bodyPr>
          <a:lstStyle/>
          <a:p>
            <a:pPr algn="ctr"/>
            <a:r>
              <a:rPr lang="tr-TR" dirty="0"/>
              <a:t>3-)Zaman üzerİne yönelİk etkİnlİkler</a:t>
            </a:r>
          </a:p>
        </p:txBody>
      </p:sp>
      <p:sp>
        <p:nvSpPr>
          <p:cNvPr id="3" name="İçerik Yer Tutucusu 2">
            <a:extLst>
              <a:ext uri="{FF2B5EF4-FFF2-40B4-BE49-F238E27FC236}">
                <a16:creationId xmlns:a16="http://schemas.microsoft.com/office/drawing/2014/main" id="{01DFC00C-FD2E-4620-983D-9B14C9FB52C0}"/>
              </a:ext>
            </a:extLst>
          </p:cNvPr>
          <p:cNvSpPr>
            <a:spLocks noGrp="1"/>
          </p:cNvSpPr>
          <p:nvPr>
            <p:ph idx="1"/>
          </p:nvPr>
        </p:nvSpPr>
        <p:spPr>
          <a:xfrm>
            <a:off x="5041900" y="1489483"/>
            <a:ext cx="7150100" cy="3415026"/>
          </a:xfrm>
        </p:spPr>
        <p:txBody>
          <a:bodyPr>
            <a:normAutofit/>
          </a:bodyPr>
          <a:lstStyle/>
          <a:p>
            <a:pPr algn="just"/>
            <a:r>
              <a:rPr lang="tr-TR" sz="2400" dirty="0">
                <a:solidFill>
                  <a:schemeClr val="bg1"/>
                </a:solidFill>
                <a:latin typeface="Arial" pitchFamily="34" charset="0"/>
                <a:cs typeface="Arial" pitchFamily="34" charset="0"/>
              </a:rPr>
              <a:t>Etkili öğretim, öğrenmeye ayrılan zamanın çokluğuna ve etkili kullanımına bağlıdır. Sınıf içinde geçirilen zamanın çeşitli etkinliklere dağılımı, zamanın ders dışı ve bozucu etkinliklerle harcanmaması, sıkıcılığın önlenmesi, öğrencinin zamanının çoğunu okulda-sınıfta geçirmesinin sağlanması, devamsızlığın ve okuldan ayrılmaların önlenmesi, bu boyut içinde görülebilir.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 y="1944325"/>
            <a:ext cx="5041900"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112781"/>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2B8B2B-E3EA-4E1C-857A-338E3E5768EB}"/>
              </a:ext>
            </a:extLst>
          </p:cNvPr>
          <p:cNvSpPr>
            <a:spLocks noGrp="1"/>
          </p:cNvSpPr>
          <p:nvPr>
            <p:ph type="title"/>
          </p:nvPr>
        </p:nvSpPr>
        <p:spPr>
          <a:xfrm>
            <a:off x="0" y="0"/>
            <a:ext cx="6022109" cy="1507067"/>
          </a:xfrm>
        </p:spPr>
        <p:txBody>
          <a:bodyPr/>
          <a:lstStyle/>
          <a:p>
            <a:r>
              <a:rPr lang="tr-TR" dirty="0"/>
              <a:t>4-)İlİşkİ Düzenlemelerİ</a:t>
            </a:r>
          </a:p>
        </p:txBody>
      </p:sp>
      <p:sp>
        <p:nvSpPr>
          <p:cNvPr id="3" name="İçerik Yer Tutucusu 2">
            <a:extLst>
              <a:ext uri="{FF2B5EF4-FFF2-40B4-BE49-F238E27FC236}">
                <a16:creationId xmlns:a16="http://schemas.microsoft.com/office/drawing/2014/main" id="{BF246AE0-50F4-4E27-818A-AE9F9EE8771D}"/>
              </a:ext>
            </a:extLst>
          </p:cNvPr>
          <p:cNvSpPr>
            <a:spLocks noGrp="1"/>
          </p:cNvSpPr>
          <p:nvPr>
            <p:ph idx="1"/>
          </p:nvPr>
        </p:nvSpPr>
        <p:spPr>
          <a:xfrm>
            <a:off x="0" y="1099127"/>
            <a:ext cx="12192000" cy="2195176"/>
          </a:xfrm>
        </p:spPr>
        <p:txBody>
          <a:bodyPr>
            <a:normAutofit/>
          </a:bodyPr>
          <a:lstStyle/>
          <a:p>
            <a:pPr algn="just"/>
            <a:r>
              <a:rPr lang="tr-TR" sz="2400" dirty="0">
                <a:solidFill>
                  <a:schemeClr val="bg1"/>
                </a:solidFill>
                <a:latin typeface="Arial" pitchFamily="34" charset="0"/>
                <a:cs typeface="Arial" pitchFamily="34" charset="0"/>
              </a:rPr>
              <a:t>Sınıf kurallarının belirlenip öğrencilere benimsetilmesi, sınıf yaşamının kolaylaştırılmasına yönelik öğrenci-öğrenci, öğrenci-öğretmen ilişki düzenlemeleri, özellikle bir sonraki boyut olan davranışı da şekillendirici etkinliklerdir.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183" y="2930233"/>
            <a:ext cx="7675418" cy="383770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83167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A4A221-AEBF-4065-99FC-EFAB661C00B2}"/>
              </a:ext>
            </a:extLst>
          </p:cNvPr>
          <p:cNvSpPr>
            <a:spLocks noGrp="1"/>
          </p:cNvSpPr>
          <p:nvPr>
            <p:ph type="title"/>
          </p:nvPr>
        </p:nvSpPr>
        <p:spPr>
          <a:xfrm>
            <a:off x="0" y="0"/>
            <a:ext cx="7213600" cy="1322341"/>
          </a:xfrm>
        </p:spPr>
        <p:txBody>
          <a:bodyPr/>
          <a:lstStyle/>
          <a:p>
            <a:r>
              <a:rPr lang="tr-TR" dirty="0"/>
              <a:t>5-)DavranIş düzenlemelerİ</a:t>
            </a:r>
          </a:p>
        </p:txBody>
      </p:sp>
      <p:sp>
        <p:nvSpPr>
          <p:cNvPr id="3" name="İçerik Yer Tutucusu 2">
            <a:extLst>
              <a:ext uri="{FF2B5EF4-FFF2-40B4-BE49-F238E27FC236}">
                <a16:creationId xmlns:a16="http://schemas.microsoft.com/office/drawing/2014/main" id="{A3B9F685-F824-4C3F-856C-23FDCBA386E3}"/>
              </a:ext>
            </a:extLst>
          </p:cNvPr>
          <p:cNvSpPr>
            <a:spLocks noGrp="1"/>
          </p:cNvSpPr>
          <p:nvPr>
            <p:ph idx="1"/>
          </p:nvPr>
        </p:nvSpPr>
        <p:spPr>
          <a:xfrm>
            <a:off x="0" y="951924"/>
            <a:ext cx="11296072" cy="1865168"/>
          </a:xfrm>
        </p:spPr>
        <p:txBody>
          <a:bodyPr>
            <a:normAutofit lnSpcReduction="10000"/>
          </a:bodyPr>
          <a:lstStyle/>
          <a:p>
            <a:pPr algn="just"/>
            <a:r>
              <a:rPr lang="tr-TR" sz="2400" dirty="0">
                <a:solidFill>
                  <a:schemeClr val="bg1"/>
                </a:solidFill>
                <a:latin typeface="Arial" pitchFamily="34" charset="0"/>
                <a:cs typeface="Arial" pitchFamily="34" charset="0"/>
              </a:rPr>
              <a:t>Sınıf ortamının istenen davranışı sağlayabilir hale getirilmesi, sınıf ikliminin olumlulaştırılması, sorunların ortaya çıkmadan önce tahmin edilmesi yoluyla istenmeyen davranışların önlenmesi, sınıf kurallarına uyulmasının sağlanması, yapılmış olan istenmeyen davranışların değiştirilmesi bu boyuta ilişkin olarak söylenebilir. Sınıf yönetimi, başka açılardan da boyutlanabilir.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9456" y="2917536"/>
            <a:ext cx="5187853" cy="376959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8055650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586613B-1F47-4B7E-82C7-4AC98AD60181}"/>
              </a:ext>
            </a:extLst>
          </p:cNvPr>
          <p:cNvSpPr>
            <a:spLocks noGrp="1"/>
          </p:cNvSpPr>
          <p:nvPr>
            <p:ph type="title"/>
          </p:nvPr>
        </p:nvSpPr>
        <p:spPr>
          <a:xfrm>
            <a:off x="2201430" y="305089"/>
            <a:ext cx="7162800" cy="1325563"/>
          </a:xfrm>
        </p:spPr>
        <p:txBody>
          <a:bodyPr>
            <a:normAutofit/>
          </a:bodyPr>
          <a:lstStyle/>
          <a:p>
            <a:pPr algn="ctr"/>
            <a:r>
              <a:rPr lang="tr-TR" b="1" dirty="0"/>
              <a:t>PROGRAM-PLAN HAZIRLIKLARI</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9067" y="1759528"/>
            <a:ext cx="7348970" cy="489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489924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EAFA0E2-F42F-4B21-941D-BE873C6A1562}"/>
              </a:ext>
            </a:extLst>
          </p:cNvPr>
          <p:cNvSpPr>
            <a:spLocks noGrp="1"/>
          </p:cNvSpPr>
          <p:nvPr>
            <p:ph idx="1"/>
          </p:nvPr>
        </p:nvSpPr>
        <p:spPr>
          <a:xfrm>
            <a:off x="0" y="932873"/>
            <a:ext cx="6881091" cy="5172363"/>
          </a:xfrm>
        </p:spPr>
        <p:txBody>
          <a:bodyPr>
            <a:normAutofit/>
          </a:bodyPr>
          <a:lstStyle/>
          <a:p>
            <a:pPr algn="just"/>
            <a:r>
              <a:rPr lang="tr-TR" sz="2400" dirty="0">
                <a:solidFill>
                  <a:schemeClr val="bg1"/>
                </a:solidFill>
                <a:latin typeface="Arial" pitchFamily="34" charset="0"/>
                <a:cs typeface="Arial" pitchFamily="34" charset="0"/>
              </a:rPr>
              <a:t>Öğretmen, her öğretim dönemi öncesinde o süre içinde yapması gereken işleri planlar. Bunlar, okul yönetimince yapılacak işlerle uyuşum içinde olmalıdır. Aksi halde öğretmenin çabaları olumsuz etkilenebilir. Bir araştırmada, zaman ve ders programları ile yetkeci yönetim, öğretmeni etkileyen kurumsal değişkenler arasında görülmüştür. Zamanın nasıl kullanıldığı ile başarı arasında doğrudan ilişki vardır.</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9243" y="1588654"/>
            <a:ext cx="5062757" cy="3898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786603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824157B-1514-44B8-A2E6-21FFA8411E40}"/>
              </a:ext>
            </a:extLst>
          </p:cNvPr>
          <p:cNvSpPr>
            <a:spLocks noGrp="1"/>
          </p:cNvSpPr>
          <p:nvPr>
            <p:ph idx="1"/>
          </p:nvPr>
        </p:nvSpPr>
        <p:spPr>
          <a:xfrm>
            <a:off x="221671" y="0"/>
            <a:ext cx="11499272" cy="2361431"/>
          </a:xfrm>
        </p:spPr>
        <p:txBody>
          <a:bodyPr>
            <a:normAutofit/>
          </a:bodyPr>
          <a:lstStyle/>
          <a:p>
            <a:pPr algn="just"/>
            <a:r>
              <a:rPr lang="tr-TR" sz="2400" dirty="0">
                <a:solidFill>
                  <a:schemeClr val="bg1"/>
                </a:solidFill>
                <a:latin typeface="Arial" pitchFamily="34" charset="0"/>
                <a:cs typeface="Arial" pitchFamily="34" charset="0"/>
              </a:rPr>
              <a:t>Plan yapma, eğitim ortamı düzenleme, küçük grup oluşturma, eğitimde başarıyı artıran etkenler olarak bulunmuştur. Sınıf düzeni de öncelikle programın gücüne, sürekliliğine bağlı görülmektedir.</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9926" y="2052779"/>
            <a:ext cx="7250547" cy="4531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15740713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D3132B1-3348-4EC0-BF9F-EFCCDD44E383}"/>
              </a:ext>
            </a:extLst>
          </p:cNvPr>
          <p:cNvSpPr>
            <a:spLocks noGrp="1"/>
          </p:cNvSpPr>
          <p:nvPr>
            <p:ph idx="1"/>
          </p:nvPr>
        </p:nvSpPr>
        <p:spPr>
          <a:xfrm>
            <a:off x="0" y="240146"/>
            <a:ext cx="11988800" cy="1773381"/>
          </a:xfrm>
        </p:spPr>
        <p:txBody>
          <a:bodyPr>
            <a:noAutofit/>
          </a:bodyPr>
          <a:lstStyle/>
          <a:p>
            <a:pPr algn="just"/>
            <a:r>
              <a:rPr lang="tr-TR" sz="2400" dirty="0">
                <a:solidFill>
                  <a:schemeClr val="bg1"/>
                </a:solidFill>
                <a:latin typeface="Arial" pitchFamily="34" charset="0"/>
                <a:cs typeface="Arial" pitchFamily="34" charset="0"/>
              </a:rPr>
              <a:t>Aynı sınıf düzeyinde öğretmenlik yapan veya aynı dersi okutan diğer öğretmenlerle iletişim ve işbirliği de planlanmalıdır. Ayrıca bu öğretmenler, öğretim dönemi öncesinde bir araya gelmeli, sınıf düzeninden günlük plana kadar bütün hazırlıkları birlikte yapmalıdır. </a:t>
            </a:r>
          </a:p>
        </p:txBody>
      </p:sp>
      <p:sp>
        <p:nvSpPr>
          <p:cNvPr id="4" name="Dikdörtgen 3"/>
          <p:cNvSpPr/>
          <p:nvPr/>
        </p:nvSpPr>
        <p:spPr>
          <a:xfrm>
            <a:off x="-1" y="2028026"/>
            <a:ext cx="5772728" cy="4524315"/>
          </a:xfrm>
          <a:prstGeom prst="rect">
            <a:avLst/>
          </a:prstGeom>
        </p:spPr>
        <p:txBody>
          <a:bodyPr wrap="square">
            <a:spAutoFit/>
          </a:bodyPr>
          <a:lstStyle/>
          <a:p>
            <a:pPr marL="285750" lvl="0" indent="-285750" algn="just">
              <a:spcBef>
                <a:spcPct val="20000"/>
              </a:spcBef>
              <a:spcAft>
                <a:spcPts val="600"/>
              </a:spcAft>
              <a:buClr>
                <a:prstClr val="white"/>
              </a:buClr>
              <a:buSzPct val="80000"/>
              <a:buFont typeface="Wingdings 3" panose="05040102010807070707" pitchFamily="18" charset="2"/>
              <a:buChar char=""/>
            </a:pPr>
            <a:r>
              <a:rPr lang="tr-TR" sz="2400" dirty="0">
                <a:solidFill>
                  <a:prstClr val="black"/>
                </a:solidFill>
                <a:latin typeface="Arial" pitchFamily="34" charset="0"/>
                <a:cs typeface="Arial" pitchFamily="34" charset="0"/>
              </a:rPr>
              <a:t>Bu birliktelik, görüş alışverişi, kaynak dağılımının sağlanması, olanakların ortak kullanımının belirlenmesi, hedeflerden araçlara ders planlarının yapımında işbirliği noktalarında yoğunlaşmalıdır. Bu işbirliğinde bir örnekliğe, katı sınırlamalara fazla yer verilmemelidir. Çünkü sınıfların düzeyi aynı da olsa, öğrenciler arasında bireysel farklar vardır. Her sınıf ve sınıf içindeki gruplar farklı projeler planlayıp uygulayabilmelidir.</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166" y="2193384"/>
            <a:ext cx="6277834" cy="41935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693155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8C50B2-86BD-43C8-970A-BFD8DD715571}"/>
              </a:ext>
            </a:extLst>
          </p:cNvPr>
          <p:cNvSpPr>
            <a:spLocks noGrp="1"/>
          </p:cNvSpPr>
          <p:nvPr>
            <p:ph idx="1"/>
          </p:nvPr>
        </p:nvSpPr>
        <p:spPr>
          <a:xfrm>
            <a:off x="0" y="381000"/>
            <a:ext cx="12192000" cy="1992745"/>
          </a:xfrm>
        </p:spPr>
        <p:txBody>
          <a:bodyPr>
            <a:normAutofit/>
          </a:bodyPr>
          <a:lstStyle/>
          <a:p>
            <a:pPr algn="just"/>
            <a:r>
              <a:rPr lang="tr-TR" sz="2400" dirty="0">
                <a:solidFill>
                  <a:schemeClr val="bg1"/>
                </a:solidFill>
                <a:latin typeface="Arial" pitchFamily="34" charset="0"/>
                <a:cs typeface="Arial" pitchFamily="34" charset="0"/>
              </a:rPr>
              <a:t>Öğrenci başarısı ile öğretmenin davranışı arasındaki ilişki karşılıklıdır. Bir davranışlar listesi olarak tanımlanabilecek olan plan, öğretmen ve öğrenci davranışlarının ortak değişkenidir.</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1634" y="2296001"/>
            <a:ext cx="7688984" cy="42576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93118049"/>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3C03E2-BA44-4B16-975A-F978559EAC88}"/>
              </a:ext>
            </a:extLst>
          </p:cNvPr>
          <p:cNvSpPr>
            <a:spLocks noGrp="1"/>
          </p:cNvSpPr>
          <p:nvPr>
            <p:ph type="title"/>
          </p:nvPr>
        </p:nvSpPr>
        <p:spPr>
          <a:xfrm>
            <a:off x="2521528" y="64655"/>
            <a:ext cx="6826394" cy="1108364"/>
          </a:xfrm>
        </p:spPr>
        <p:txBody>
          <a:bodyPr/>
          <a:lstStyle/>
          <a:p>
            <a:pPr algn="ctr"/>
            <a:r>
              <a:rPr lang="tr-TR" dirty="0">
                <a:latin typeface="Arial Rounded MT Bold" pitchFamily="34" charset="0"/>
              </a:rPr>
              <a:t>Program düzenİ</a:t>
            </a:r>
          </a:p>
        </p:txBody>
      </p:sp>
      <p:sp>
        <p:nvSpPr>
          <p:cNvPr id="3" name="İçerik Yer Tutucusu 2">
            <a:extLst>
              <a:ext uri="{FF2B5EF4-FFF2-40B4-BE49-F238E27FC236}">
                <a16:creationId xmlns:a16="http://schemas.microsoft.com/office/drawing/2014/main" id="{3A3FFA53-179A-400E-AD18-E2D80F91C245}"/>
              </a:ext>
            </a:extLst>
          </p:cNvPr>
          <p:cNvSpPr>
            <a:spLocks noGrp="1"/>
          </p:cNvSpPr>
          <p:nvPr>
            <p:ph idx="1"/>
          </p:nvPr>
        </p:nvSpPr>
        <p:spPr>
          <a:xfrm>
            <a:off x="-23814" y="976169"/>
            <a:ext cx="12212204" cy="2170545"/>
          </a:xfrm>
        </p:spPr>
        <p:txBody>
          <a:bodyPr>
            <a:noAutofit/>
          </a:bodyPr>
          <a:lstStyle/>
          <a:p>
            <a:pPr algn="just"/>
            <a:r>
              <a:rPr lang="tr-TR" sz="2400" dirty="0">
                <a:solidFill>
                  <a:schemeClr val="bg1"/>
                </a:solidFill>
                <a:latin typeface="Arial" pitchFamily="34" charset="0"/>
                <a:cs typeface="Arial" pitchFamily="34" charset="0"/>
              </a:rPr>
              <a:t>İnsana göstermesi gereken davranışları kazandırma, göstermemesi gerekenleri değiştirme olarak tanımlanabilecek olan eğitim sürecinde, gerekenin ne olduğu yasa ile belirlenmiştir (METK). Okulların kuruluş gerekçesi bu yasada belirtilen özelliklere sahip bireyler yetiştirmektir. Bu özellikler grubunun adı "Türk Milli Eğitiminin Amaçları"dır. Eğitim bakanlığı, okullar, yöneticiler, öğretmenler, dersler, programlar bunlar için ayrılan kaynakların hepsi bu "amaçları gerçekleştirmenin ‘‘araçları’’dır.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219" y="3410673"/>
            <a:ext cx="10335490" cy="3373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80611967"/>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571E8AD-0B8B-43B8-BC44-D9FD2462FD98}"/>
              </a:ext>
            </a:extLst>
          </p:cNvPr>
          <p:cNvSpPr>
            <a:spLocks noGrp="1"/>
          </p:cNvSpPr>
          <p:nvPr>
            <p:ph type="title"/>
          </p:nvPr>
        </p:nvSpPr>
        <p:spPr>
          <a:xfrm>
            <a:off x="3168794" y="83128"/>
            <a:ext cx="4700588" cy="1265382"/>
          </a:xfrm>
        </p:spPr>
        <p:txBody>
          <a:bodyPr/>
          <a:lstStyle/>
          <a:p>
            <a:pPr algn="ctr"/>
            <a:r>
              <a:rPr lang="tr-TR" dirty="0">
                <a:latin typeface="Arial Rounded MT Bold" pitchFamily="34" charset="0"/>
              </a:rPr>
              <a:t>EĞİTİM PLANLARI</a:t>
            </a:r>
          </a:p>
        </p:txBody>
      </p:sp>
      <p:sp>
        <p:nvSpPr>
          <p:cNvPr id="3" name="İçerik Yer Tutucusu 2">
            <a:extLst>
              <a:ext uri="{FF2B5EF4-FFF2-40B4-BE49-F238E27FC236}">
                <a16:creationId xmlns:a16="http://schemas.microsoft.com/office/drawing/2014/main" id="{DAC9E6F5-7F2A-4722-A3DA-48F2AAA956BF}"/>
              </a:ext>
            </a:extLst>
          </p:cNvPr>
          <p:cNvSpPr>
            <a:spLocks noGrp="1"/>
          </p:cNvSpPr>
          <p:nvPr>
            <p:ph idx="1"/>
          </p:nvPr>
        </p:nvSpPr>
        <p:spPr>
          <a:xfrm>
            <a:off x="0" y="1267692"/>
            <a:ext cx="12192000" cy="1595581"/>
          </a:xfrm>
        </p:spPr>
        <p:txBody>
          <a:bodyPr/>
          <a:lstStyle/>
          <a:p>
            <a:pPr algn="just"/>
            <a:r>
              <a:rPr lang="tr-TR" dirty="0">
                <a:solidFill>
                  <a:schemeClr val="bg1"/>
                </a:solidFill>
                <a:latin typeface="Arial" pitchFamily="34" charset="0"/>
                <a:cs typeface="Arial" pitchFamily="34" charset="0"/>
              </a:rPr>
              <a:t>Uygun öğrenme düzenlemeleri yapılırsa herkes öğrenebilir, bu düzenekleri hazırlama işinin bir dilimi de planlamadır. Geleceği görme olanağı veren plân, kaynak dağılımı ve kullanımı konusunda geleceğin ne ölçüde görülmek istendiğine ilişkin seçenekler sunar.</a:t>
            </a:r>
          </a:p>
          <a:p>
            <a:pPr algn="just"/>
            <a:endParaRPr lang="tr-TR"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2021" y="2670365"/>
            <a:ext cx="4002234" cy="38492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257" y="2766168"/>
            <a:ext cx="4415270" cy="3767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6196191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8F33913-A0FA-46A1-933F-D587750E854F}"/>
              </a:ext>
            </a:extLst>
          </p:cNvPr>
          <p:cNvSpPr>
            <a:spLocks noGrp="1"/>
          </p:cNvSpPr>
          <p:nvPr>
            <p:ph idx="1"/>
          </p:nvPr>
        </p:nvSpPr>
        <p:spPr>
          <a:xfrm>
            <a:off x="0" y="304800"/>
            <a:ext cx="12192000" cy="2096655"/>
          </a:xfrm>
        </p:spPr>
        <p:txBody>
          <a:bodyPr>
            <a:normAutofit/>
          </a:bodyPr>
          <a:lstStyle/>
          <a:p>
            <a:r>
              <a:rPr lang="tr-TR" sz="2400" dirty="0">
                <a:solidFill>
                  <a:schemeClr val="bg1"/>
                </a:solidFill>
                <a:latin typeface="Arial" pitchFamily="34" charset="0"/>
                <a:cs typeface="Arial" pitchFamily="34" charset="0"/>
              </a:rPr>
              <a:t>Planın, geleceği geniş açıdan ama ayrıntıya inmeden gören biçimi, eğitimde, yıllık plandır. Gelecekteki yaklaşık kırk dakikalık dilimi, her dakikası ile belirleyen, ders plânıdır. Bu ikisi arasında, ünite planı ile ders planlarının birleşiminden oluşan günlük plan vardır. </a:t>
            </a:r>
          </a:p>
          <a:p>
            <a:endParaRPr lang="tr-T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946" y="2078180"/>
            <a:ext cx="7458169" cy="450861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83024536"/>
      </p:ext>
    </p:extLst>
  </p:cSld>
  <p:clrMapOvr>
    <a:masterClrMapping/>
  </p:clrMapOvr>
  <p:transition spd="slow">
    <p:wipe/>
  </p:transition>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199</TotalTime>
  <Words>972</Words>
  <Application>Microsoft Office PowerPoint</Application>
  <PresentationFormat>Geniş ekran</PresentationFormat>
  <Paragraphs>64</Paragraphs>
  <Slides>26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26</vt:i4>
      </vt:variant>
    </vt:vector>
  </HeadingPairs>
  <TitlesOfParts>
    <vt:vector size="33" baseType="lpstr">
      <vt:lpstr>Arial</vt:lpstr>
      <vt:lpstr>Arial Narrow</vt:lpstr>
      <vt:lpstr>Arial Rounded MT Bold</vt:lpstr>
      <vt:lpstr>Berlin Sans FB</vt:lpstr>
      <vt:lpstr>Century Gothic</vt:lpstr>
      <vt:lpstr>Wingdings 3</vt:lpstr>
      <vt:lpstr>Dilim</vt:lpstr>
      <vt:lpstr>SINIF YÖNETİMİ VE BOYUTLARI  PROGRAM- PLAN HAZIRLIKLARI</vt:lpstr>
      <vt:lpstr>SINIF YÖNETİMİ NEDİR? </vt:lpstr>
      <vt:lpstr>PowerPoint Sunusu</vt:lpstr>
      <vt:lpstr>PowerPoint Sunusu</vt:lpstr>
      <vt:lpstr>SInIf yönetİmİ ve boyutlarI</vt:lpstr>
      <vt:lpstr>PowerPoint Sunusu</vt:lpstr>
      <vt:lpstr>1-) SInIf OrtamInIn Fİzİksel düzenİ</vt:lpstr>
      <vt:lpstr>PowerPoint Sunusu</vt:lpstr>
      <vt:lpstr>PowerPoint Sunusu</vt:lpstr>
      <vt:lpstr>PowerPoint Sunusu</vt:lpstr>
      <vt:lpstr>PowerPoint Sunusu</vt:lpstr>
      <vt:lpstr>PowerPoint Sunusu</vt:lpstr>
      <vt:lpstr>PowerPoint Sunusu</vt:lpstr>
      <vt:lpstr>PowerPoint Sunusu</vt:lpstr>
      <vt:lpstr>2-)Plan program Etkİnlİklerİ</vt:lpstr>
      <vt:lpstr>3-)Zaman üzerİne yönelİk etkİnlİkler</vt:lpstr>
      <vt:lpstr>4-)İlİşkİ Düzenlemelerİ</vt:lpstr>
      <vt:lpstr>5-)DavranIş düzenlemelerİ</vt:lpstr>
      <vt:lpstr>PROGRAM-PLAN HAZIRLIKLARI</vt:lpstr>
      <vt:lpstr>PowerPoint Sunusu</vt:lpstr>
      <vt:lpstr>PowerPoint Sunusu</vt:lpstr>
      <vt:lpstr>PowerPoint Sunusu</vt:lpstr>
      <vt:lpstr>PowerPoint Sunusu</vt:lpstr>
      <vt:lpstr>Program düzenİ</vt:lpstr>
      <vt:lpstr>EĞİTİM PLANLARI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Sınıf yönetimi ve boyutları</dc:title>
  <dc:creator>sinem tok</dc:creator>
  <cp:lastModifiedBy>Etem</cp:lastModifiedBy>
  <cp:revision>35</cp:revision>
  <dcterms:created xsi:type="dcterms:W3CDTF">2017-10-02T12:58:21Z</dcterms:created>
  <dcterms:modified xsi:type="dcterms:W3CDTF">2018-10-13T05:00:35Z</dcterms:modified>
</cp:coreProperties>
</file>