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5" r:id="rId28"/>
    <p:sldId id="284" r:id="rId29"/>
    <p:sldId id="286" r:id="rId30"/>
    <p:sldId id="287" r:id="rId31"/>
    <p:sldId id="288" r:id="rId32"/>
    <p:sldId id="289" r:id="rId33"/>
    <p:sldId id="291"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0"/>
  </p:normalViewPr>
  <p:slideViewPr>
    <p:cSldViewPr>
      <p:cViewPr varScale="1">
        <p:scale>
          <a:sx n="80" d="100"/>
          <a:sy n="80" d="100"/>
        </p:scale>
        <p:origin x="11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ECB097-5188-4B8B-8AE7-EACFB11D3B19}" type="datetimeFigureOut">
              <a:rPr lang="tr-TR" smtClean="0"/>
              <a:pPr/>
              <a:t>13.10.2018</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2DAA1B-BC32-4387-BC17-25ED143A6ECE}" type="slidenum">
              <a:rPr lang="tr-TR" smtClean="0"/>
              <a:pPr/>
              <a:t>‹#›</a:t>
            </a:fld>
            <a:endParaRPr lang="tr-TR"/>
          </a:p>
        </p:txBody>
      </p:sp>
    </p:spTree>
    <p:extLst>
      <p:ext uri="{BB962C8B-B14F-4D97-AF65-F5344CB8AC3E}">
        <p14:creationId xmlns:p14="http://schemas.microsoft.com/office/powerpoint/2010/main" val="2569208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E2DAA1B-BC32-4387-BC17-25ED143A6ECE}" type="slidenum">
              <a:rPr lang="tr-TR" smtClean="0"/>
              <a:pPr/>
              <a:t>16</a:t>
            </a:fld>
            <a:endParaRPr lang="tr-TR"/>
          </a:p>
        </p:txBody>
      </p:sp>
    </p:spTree>
    <p:extLst>
      <p:ext uri="{BB962C8B-B14F-4D97-AF65-F5344CB8AC3E}">
        <p14:creationId xmlns:p14="http://schemas.microsoft.com/office/powerpoint/2010/main" val="2080814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B44E9730-113A-477C-A591-A12348497BD2}" type="datetimeFigureOut">
              <a:rPr lang="tr-TR" smtClean="0"/>
              <a:pPr/>
              <a:t>13.10.2018</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668851A0-3ECA-46CB-9B9A-6A59E0B40CEB}"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B44E9730-113A-477C-A591-A12348497BD2}" type="datetimeFigureOut">
              <a:rPr lang="tr-TR" smtClean="0"/>
              <a:pPr/>
              <a:t>13.10.2018</a:t>
            </a:fld>
            <a:endParaRPr lang="tr-TR"/>
          </a:p>
        </p:txBody>
      </p:sp>
      <p:sp>
        <p:nvSpPr>
          <p:cNvPr id="9" name="Slayt Numarası Yer Tutucusu 8"/>
          <p:cNvSpPr>
            <a:spLocks noGrp="1"/>
          </p:cNvSpPr>
          <p:nvPr>
            <p:ph type="sldNum" sz="quarter" idx="15"/>
          </p:nvPr>
        </p:nvSpPr>
        <p:spPr/>
        <p:txBody>
          <a:bodyPr rtlCol="0"/>
          <a:lstStyle/>
          <a:p>
            <a:fld id="{668851A0-3ECA-46CB-9B9A-6A59E0B40CEB}" type="slidenum">
              <a:rPr lang="tr-TR" smtClean="0"/>
              <a:pPr/>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B44E9730-113A-477C-A591-A12348497BD2}" type="datetimeFigureOut">
              <a:rPr lang="tr-TR" smtClean="0"/>
              <a:pPr/>
              <a:t>13.10.2018</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668851A0-3ECA-46CB-9B9A-6A59E0B40CE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B44E9730-113A-477C-A591-A12348497BD2}" type="datetimeFigureOut">
              <a:rPr lang="tr-TR" smtClean="0"/>
              <a:pPr/>
              <a:t>13.10.2018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8851A0-3ECA-46CB-9B9A-6A59E0B40CEB}" type="slidenum">
              <a:rPr lang="tr-TR" smtClean="0"/>
              <a:pPr/>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B44E9730-113A-477C-A591-A12348497BD2}" type="datetimeFigureOut">
              <a:rPr lang="tr-TR" smtClean="0"/>
              <a:pPr/>
              <a:t>13.10.2018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68851A0-3ECA-46CB-9B9A-6A59E0B40CEB}" type="slidenum">
              <a:rPr lang="tr-TR" smtClean="0"/>
              <a:pPr/>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B44E9730-113A-477C-A591-A12348497BD2}" type="datetimeFigureOut">
              <a:rPr lang="tr-TR" smtClean="0"/>
              <a:pPr/>
              <a:t>13.10.2018</a:t>
            </a:fld>
            <a:endParaRPr lang="tr-TR"/>
          </a:p>
        </p:txBody>
      </p:sp>
      <p:sp>
        <p:nvSpPr>
          <p:cNvPr id="7" name="Slayt Numarası Yer Tutucusu 6"/>
          <p:cNvSpPr>
            <a:spLocks noGrp="1"/>
          </p:cNvSpPr>
          <p:nvPr>
            <p:ph type="sldNum" sz="quarter" idx="11"/>
          </p:nvPr>
        </p:nvSpPr>
        <p:spPr/>
        <p:txBody>
          <a:bodyPr rtlCol="0"/>
          <a:lstStyle/>
          <a:p>
            <a:fld id="{668851A0-3ECA-46CB-9B9A-6A59E0B40CEB}" type="slidenum">
              <a:rPr lang="tr-TR" smtClean="0"/>
              <a:pPr/>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44E9730-113A-477C-A591-A12348497BD2}" type="datetimeFigureOut">
              <a:rPr lang="tr-TR" smtClean="0"/>
              <a:pPr/>
              <a:t>13.10.2018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68851A0-3ECA-46CB-9B9A-6A59E0B40CE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B44E9730-113A-477C-A591-A12348497BD2}" type="datetimeFigureOut">
              <a:rPr lang="tr-TR" smtClean="0"/>
              <a:pPr/>
              <a:t>13.10.2018</a:t>
            </a:fld>
            <a:endParaRPr lang="tr-TR"/>
          </a:p>
        </p:txBody>
      </p:sp>
      <p:sp>
        <p:nvSpPr>
          <p:cNvPr id="22" name="Slayt Numarası Yer Tutucusu 21"/>
          <p:cNvSpPr>
            <a:spLocks noGrp="1"/>
          </p:cNvSpPr>
          <p:nvPr>
            <p:ph type="sldNum" sz="quarter" idx="15"/>
          </p:nvPr>
        </p:nvSpPr>
        <p:spPr/>
        <p:txBody>
          <a:bodyPr rtlCol="0"/>
          <a:lstStyle/>
          <a:p>
            <a:fld id="{668851A0-3ECA-46CB-9B9A-6A59E0B40CEB}" type="slidenum">
              <a:rPr lang="tr-TR" smtClean="0"/>
              <a:pPr/>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B44E9730-113A-477C-A591-A12348497BD2}" type="datetimeFigureOut">
              <a:rPr lang="tr-TR" smtClean="0"/>
              <a:pPr/>
              <a:t>13.10.2018</a:t>
            </a:fld>
            <a:endParaRPr lang="tr-TR"/>
          </a:p>
        </p:txBody>
      </p:sp>
      <p:sp>
        <p:nvSpPr>
          <p:cNvPr id="18" name="Slayt Numarası Yer Tutucusu 17"/>
          <p:cNvSpPr>
            <a:spLocks noGrp="1"/>
          </p:cNvSpPr>
          <p:nvPr>
            <p:ph type="sldNum" sz="quarter" idx="11"/>
          </p:nvPr>
        </p:nvSpPr>
        <p:spPr/>
        <p:txBody>
          <a:bodyPr rtlCol="0"/>
          <a:lstStyle/>
          <a:p>
            <a:fld id="{668851A0-3ECA-46CB-9B9A-6A59E0B40CEB}" type="slidenum">
              <a:rPr lang="tr-TR" smtClean="0"/>
              <a:pPr/>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B44E9730-113A-477C-A591-A12348497BD2}" type="datetimeFigureOut">
              <a:rPr lang="tr-TR" smtClean="0"/>
              <a:pPr/>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8851A0-3ECA-46CB-9B9A-6A59E0B40CE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B44E9730-113A-477C-A591-A12348497BD2}" type="datetimeFigureOut">
              <a:rPr lang="tr-TR" smtClean="0"/>
              <a:pPr/>
              <a:t>13.10.2018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8851A0-3ECA-46CB-9B9A-6A59E0B40CE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4E9730-113A-477C-A591-A12348497BD2}" type="datetimeFigureOut">
              <a:rPr lang="tr-TR" smtClean="0"/>
              <a:pPr/>
              <a:t>13.10.2018</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68851A0-3ECA-46CB-9B9A-6A59E0B40CE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9552" y="3501008"/>
            <a:ext cx="7772400" cy="1470025"/>
          </a:xfrm>
        </p:spPr>
        <p:txBody>
          <a:bodyPr>
            <a:normAutofit fontScale="90000"/>
          </a:bodyPr>
          <a:lstStyle/>
          <a:p>
            <a:r>
              <a:rPr lang="tr-TR" dirty="0" smtClean="0"/>
              <a:t>İSTENMEYEN DAVRANIŞLARIN ÖNLENMESİ</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4174216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r>
              <a:rPr lang="tr-TR" dirty="0" smtClean="0"/>
              <a:t>Sınıfın davranış düzeni</a:t>
            </a:r>
          </a:p>
          <a:p>
            <a:r>
              <a:rPr lang="tr-TR" dirty="0" smtClean="0"/>
              <a:t>Disiplin, sıkıdüzen olarak tanımlandığı için demokratik bir yaşam ortamı olan sınıfta ‘düzen’ kelimesi kullanılır.</a:t>
            </a:r>
          </a:p>
          <a:p>
            <a:r>
              <a:rPr lang="tr-TR" dirty="0"/>
              <a:t>Düzen, sistemin işleyişine belirlilik, kararlılık kazandırır, </a:t>
            </a:r>
            <a:r>
              <a:rPr lang="tr-TR" dirty="0" smtClean="0"/>
              <a:t>yönlendirir.</a:t>
            </a:r>
          </a:p>
          <a:p>
            <a:r>
              <a:rPr lang="tr-TR" dirty="0"/>
              <a:t>Sınıf düzeninin kurulması ve sürdürülmesi sınıf yönetiminin ana </a:t>
            </a:r>
            <a:r>
              <a:rPr lang="tr-TR" dirty="0" smtClean="0"/>
              <a:t>alanıdır.</a:t>
            </a:r>
          </a:p>
          <a:p>
            <a:endParaRPr lang="tr-TR" dirty="0"/>
          </a:p>
        </p:txBody>
      </p:sp>
    </p:spTree>
    <p:extLst>
      <p:ext uri="{BB962C8B-B14F-4D97-AF65-F5344CB8AC3E}">
        <p14:creationId xmlns:p14="http://schemas.microsoft.com/office/powerpoint/2010/main" val="287330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Sinif</a:t>
            </a:r>
            <a:r>
              <a:rPr lang="tr-TR" dirty="0" smtClean="0"/>
              <a:t> </a:t>
            </a:r>
            <a:r>
              <a:rPr lang="tr-TR" dirty="0" err="1" smtClean="0"/>
              <a:t>duzenini</a:t>
            </a:r>
            <a:r>
              <a:rPr lang="tr-TR" dirty="0" smtClean="0"/>
              <a:t> </a:t>
            </a:r>
            <a:r>
              <a:rPr lang="tr-TR" dirty="0" err="1" smtClean="0"/>
              <a:t>olusturma</a:t>
            </a:r>
            <a:r>
              <a:rPr lang="tr-TR" dirty="0" smtClean="0"/>
              <a:t> </a:t>
            </a:r>
            <a:r>
              <a:rPr lang="tr-TR" dirty="0" err="1" smtClean="0"/>
              <a:t>surecleri</a:t>
            </a:r>
            <a:endParaRPr lang="tr-TR" dirty="0"/>
          </a:p>
        </p:txBody>
      </p:sp>
      <p:sp>
        <p:nvSpPr>
          <p:cNvPr id="3" name="İçerik Yer Tutucusu 2"/>
          <p:cNvSpPr>
            <a:spLocks noGrp="1"/>
          </p:cNvSpPr>
          <p:nvPr>
            <p:ph sz="quarter" idx="1"/>
          </p:nvPr>
        </p:nvSpPr>
        <p:spPr/>
        <p:txBody>
          <a:bodyPr>
            <a:normAutofit/>
          </a:bodyPr>
          <a:lstStyle/>
          <a:p>
            <a:r>
              <a:rPr lang="tr-TR" dirty="0"/>
              <a:t>1 - Sınıf kurallarının ve bunları izleme yollarının belirlenip açıklanması. </a:t>
            </a:r>
          </a:p>
          <a:p>
            <a:r>
              <a:rPr lang="tr-TR" dirty="0"/>
              <a:t>2 - Çeşitli sınıf durumlarında bu kuralların belirlenen yollara uygun şekilde işletilmesi. </a:t>
            </a:r>
          </a:p>
          <a:p>
            <a:r>
              <a:rPr lang="tr-TR" dirty="0"/>
              <a:t>Bu süreçlerde gözetilmesi gereken iki temel yönelimden biri, ciddiyetin sağlanmasıdır. Burada ciddiyet, kuralların belirginliği, benzer durumlarda benzer uygulamaların </a:t>
            </a:r>
            <a:r>
              <a:rPr lang="tr-TR" dirty="0" smtClean="0"/>
              <a:t>olmasıdır. </a:t>
            </a:r>
            <a:r>
              <a:rPr lang="tr-TR" dirty="0"/>
              <a:t>İkinci yönelim, tekdüzeliği de önleyecek olan, gülmece ve canlandırma kullanılarak yönetimin yumuşatılmasıdır</a:t>
            </a:r>
          </a:p>
        </p:txBody>
      </p:sp>
    </p:spTree>
    <p:extLst>
      <p:ext uri="{BB962C8B-B14F-4D97-AF65-F5344CB8AC3E}">
        <p14:creationId xmlns:p14="http://schemas.microsoft.com/office/powerpoint/2010/main" val="2699485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Istenmeyen</a:t>
            </a:r>
            <a:r>
              <a:rPr lang="tr-TR" dirty="0" smtClean="0"/>
              <a:t> </a:t>
            </a:r>
            <a:r>
              <a:rPr lang="tr-TR" dirty="0" err="1" smtClean="0"/>
              <a:t>davranislar</a:t>
            </a:r>
            <a:endParaRPr lang="tr-TR" dirty="0"/>
          </a:p>
        </p:txBody>
      </p:sp>
      <p:sp>
        <p:nvSpPr>
          <p:cNvPr id="3" name="İçerik Yer Tutucusu 2"/>
          <p:cNvSpPr>
            <a:spLocks noGrp="1"/>
          </p:cNvSpPr>
          <p:nvPr>
            <p:ph sz="quarter" idx="1"/>
          </p:nvPr>
        </p:nvSpPr>
        <p:spPr/>
        <p:txBody>
          <a:bodyPr/>
          <a:lstStyle/>
          <a:p>
            <a:r>
              <a:rPr lang="tr-TR" dirty="0"/>
              <a:t>Okulda, eğitsel çabalan engelleyen her tür davranış, istenmeyen davranış olarak adlandırılır. </a:t>
            </a:r>
            <a:endParaRPr lang="tr-TR" dirty="0" smtClean="0"/>
          </a:p>
          <a:p>
            <a:r>
              <a:rPr lang="tr-TR" dirty="0" smtClean="0"/>
              <a:t>Bunların </a:t>
            </a:r>
            <a:r>
              <a:rPr lang="tr-TR" dirty="0"/>
              <a:t>olumsuz etkileri derece </a:t>
            </a:r>
            <a:r>
              <a:rPr lang="tr-TR" dirty="0" err="1"/>
              <a:t>derece</a:t>
            </a:r>
            <a:r>
              <a:rPr lang="tr-TR" dirty="0"/>
              <a:t> olur. Bu açıdan istenmeyen davranışlar, "yıkıcı </a:t>
            </a:r>
            <a:r>
              <a:rPr lang="tr-TR" dirty="0" err="1"/>
              <a:t>olmayan"dan</a:t>
            </a:r>
            <a:r>
              <a:rPr lang="tr-TR" dirty="0"/>
              <a:t>, "çok yıkıcı olana" uzanan bir </a:t>
            </a:r>
            <a:r>
              <a:rPr lang="tr-TR" dirty="0" smtClean="0"/>
              <a:t>yelpazede </a:t>
            </a:r>
            <a:r>
              <a:rPr lang="tr-TR" dirty="0"/>
              <a:t>sıralanırlar. </a:t>
            </a:r>
            <a:endParaRPr lang="tr-TR" dirty="0" smtClean="0"/>
          </a:p>
          <a:p>
            <a:r>
              <a:rPr lang="tr-TR" dirty="0"/>
              <a:t>Davranışın yanlışlığı, yerine, zamanına, </a:t>
            </a:r>
            <a:r>
              <a:rPr lang="tr-TR" dirty="0" smtClean="0"/>
              <a:t>sonuçlarına </a:t>
            </a:r>
            <a:r>
              <a:rPr lang="tr-TR" dirty="0"/>
              <a:t>göre değişir. </a:t>
            </a:r>
          </a:p>
        </p:txBody>
      </p:sp>
    </p:spTree>
    <p:extLst>
      <p:ext uri="{BB962C8B-B14F-4D97-AF65-F5344CB8AC3E}">
        <p14:creationId xmlns:p14="http://schemas.microsoft.com/office/powerpoint/2010/main" val="485689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Istenen</a:t>
            </a:r>
            <a:r>
              <a:rPr lang="tr-TR" dirty="0" smtClean="0"/>
              <a:t> </a:t>
            </a:r>
            <a:r>
              <a:rPr lang="tr-TR" dirty="0" err="1" smtClean="0"/>
              <a:t>davranislar</a:t>
            </a:r>
            <a:endParaRPr lang="tr-TR" dirty="0"/>
          </a:p>
        </p:txBody>
      </p:sp>
      <p:sp>
        <p:nvSpPr>
          <p:cNvPr id="3" name="İçerik Yer Tutucusu 2"/>
          <p:cNvSpPr>
            <a:spLocks noGrp="1"/>
          </p:cNvSpPr>
          <p:nvPr>
            <p:ph sz="quarter" idx="1"/>
          </p:nvPr>
        </p:nvSpPr>
        <p:spPr/>
        <p:txBody>
          <a:bodyPr/>
          <a:lstStyle/>
          <a:p>
            <a:r>
              <a:rPr lang="tr-TR" dirty="0"/>
              <a:t>Hedef davranışlar yanında, hedef davranışa yardım edici, onu olumlu etkileyen davranışlar da istenen davranış grubuna girer. Bu tür davranışların pekiştirilmesi, istenmeyen davranışa yönelimi </a:t>
            </a:r>
            <a:r>
              <a:rPr lang="tr-TR" dirty="0" smtClean="0"/>
              <a:t>azaltır.</a:t>
            </a:r>
          </a:p>
          <a:p>
            <a:r>
              <a:rPr lang="tr-TR" dirty="0"/>
              <a:t>İstenen davranışı sürekli gösterebilmenin ilk koşulu, o davranışın bilgisine sahip olmaktır. Bu sahip oluş ailede başlar. </a:t>
            </a:r>
            <a:endParaRPr lang="tr-TR" dirty="0" smtClean="0"/>
          </a:p>
          <a:p>
            <a:r>
              <a:rPr lang="tr-TR" dirty="0"/>
              <a:t>İstenen davranışlar konusunda okul-aile işbirliği yapılmalıdır. Ailelere gönderilecek küçük notlarla, öğrencinin değişik davranışlarının uygunluk denetimini yapmaları </a:t>
            </a:r>
            <a:r>
              <a:rPr lang="tr-TR" dirty="0" smtClean="0"/>
              <a:t>istenebilir.</a:t>
            </a:r>
            <a:endParaRPr lang="tr-TR" dirty="0"/>
          </a:p>
        </p:txBody>
      </p:sp>
    </p:spTree>
    <p:extLst>
      <p:ext uri="{BB962C8B-B14F-4D97-AF65-F5344CB8AC3E}">
        <p14:creationId xmlns:p14="http://schemas.microsoft.com/office/powerpoint/2010/main" val="53289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İstenmeyen </a:t>
            </a:r>
            <a:r>
              <a:rPr lang="tr-TR" dirty="0" err="1" smtClean="0"/>
              <a:t>davranislarin</a:t>
            </a:r>
            <a:r>
              <a:rPr lang="tr-TR" dirty="0" smtClean="0"/>
              <a:t> </a:t>
            </a:r>
            <a:r>
              <a:rPr lang="tr-TR" dirty="0" err="1" smtClean="0"/>
              <a:t>sInifdisi</a:t>
            </a:r>
            <a:r>
              <a:rPr lang="tr-TR" dirty="0" smtClean="0"/>
              <a:t> etkileri</a:t>
            </a:r>
            <a:endParaRPr lang="tr-TR" dirty="0"/>
          </a:p>
        </p:txBody>
      </p:sp>
      <p:sp>
        <p:nvSpPr>
          <p:cNvPr id="3" name="İçerik Yer Tutucusu 2"/>
          <p:cNvSpPr>
            <a:spLocks noGrp="1"/>
          </p:cNvSpPr>
          <p:nvPr>
            <p:ph sz="quarter" idx="1"/>
          </p:nvPr>
        </p:nvSpPr>
        <p:spPr/>
        <p:txBody>
          <a:bodyPr/>
          <a:lstStyle/>
          <a:p>
            <a:r>
              <a:rPr lang="tr-TR" dirty="0"/>
              <a:t>Sorunların nedenleri "kök sorun", belirtileri de "yansımış sorun" olarak algılanmalıdır. Kök sorunlar, asıl, neden, kaynaktırlar, yansımış sorunları üretirler. </a:t>
            </a:r>
            <a:endParaRPr lang="tr-TR" dirty="0" smtClean="0"/>
          </a:p>
          <a:p>
            <a:r>
              <a:rPr lang="tr-TR" dirty="0" smtClean="0"/>
              <a:t>Yansımış sorunlara yönelmek yerine kök sorunlarla uğraşılmalıdır.</a:t>
            </a:r>
          </a:p>
          <a:p>
            <a:r>
              <a:rPr lang="tr-TR" dirty="0" smtClean="0"/>
              <a:t>Mesela öğrencilerin </a:t>
            </a:r>
            <a:r>
              <a:rPr lang="tr-TR" dirty="0"/>
              <a:t>sınıfta, istenmeyen davranışlara yönelmesi bir görüntü, ders etkinliklerinin sıkıcı olması ise bunun nedeni </a:t>
            </a:r>
            <a:r>
              <a:rPr lang="tr-TR" dirty="0" smtClean="0"/>
              <a:t>olabilir.</a:t>
            </a:r>
          </a:p>
        </p:txBody>
      </p:sp>
    </p:spTree>
    <p:extLst>
      <p:ext uri="{BB962C8B-B14F-4D97-AF65-F5344CB8AC3E}">
        <p14:creationId xmlns:p14="http://schemas.microsoft.com/office/powerpoint/2010/main" val="3087432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Sınıf, eğitsel işlerin yeridir, bireysel sorunlar sınıf dışında çözülmelidir </a:t>
            </a:r>
            <a:endParaRPr lang="tr-TR" dirty="0" smtClean="0"/>
          </a:p>
          <a:p>
            <a:r>
              <a:rPr lang="tr-TR" dirty="0"/>
              <a:t>Öğrencinin aile ortamı, yaşantı çevresi ve okul, onun davranışının temel kaynaklandır. Bu çevredeki </a:t>
            </a:r>
            <a:r>
              <a:rPr lang="tr-TR" dirty="0" smtClean="0"/>
              <a:t>insanların </a:t>
            </a:r>
            <a:r>
              <a:rPr lang="tr-TR" dirty="0" err="1"/>
              <a:t>eğitilmişlik</a:t>
            </a:r>
            <a:r>
              <a:rPr lang="tr-TR" dirty="0"/>
              <a:t> düzeyleri, öğrencilerin davranışlarına yansır, sınıf içine taşınır. </a:t>
            </a:r>
            <a:endParaRPr lang="tr-TR" dirty="0" smtClean="0"/>
          </a:p>
          <a:p>
            <a:r>
              <a:rPr lang="tr-TR" dirty="0"/>
              <a:t>Çevrenin olumsuz davranışlarının değiştirilmesi, okulun çevreye dönük kültürel etkinliklerinin sayı ve kalitesine bağlıdır. Okul, öğrenciden </a:t>
            </a:r>
            <a:r>
              <a:rPr lang="tr-TR" dirty="0" smtClean="0"/>
              <a:t>sadece kendi </a:t>
            </a:r>
            <a:r>
              <a:rPr lang="tr-TR" dirty="0"/>
              <a:t>sınırları içinde sorumlu </a:t>
            </a:r>
            <a:r>
              <a:rPr lang="tr-TR" dirty="0" smtClean="0"/>
              <a:t>değildir.</a:t>
            </a:r>
            <a:endParaRPr lang="tr-TR" dirty="0"/>
          </a:p>
        </p:txBody>
      </p:sp>
    </p:spTree>
    <p:extLst>
      <p:ext uri="{BB962C8B-B14F-4D97-AF65-F5344CB8AC3E}">
        <p14:creationId xmlns:p14="http://schemas.microsoft.com/office/powerpoint/2010/main" val="988141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İsenmeyen</a:t>
            </a:r>
            <a:r>
              <a:rPr lang="tr-TR" dirty="0" smtClean="0"/>
              <a:t> </a:t>
            </a:r>
            <a:r>
              <a:rPr lang="tr-TR" dirty="0" err="1" smtClean="0"/>
              <a:t>davranislarin</a:t>
            </a:r>
            <a:r>
              <a:rPr lang="tr-TR" dirty="0" smtClean="0"/>
              <a:t> </a:t>
            </a:r>
            <a:r>
              <a:rPr lang="tr-TR" dirty="0" err="1" smtClean="0"/>
              <a:t>sinifici</a:t>
            </a:r>
            <a:r>
              <a:rPr lang="tr-TR" dirty="0" smtClean="0"/>
              <a:t> etkileri</a:t>
            </a:r>
            <a:endParaRPr lang="tr-TR" dirty="0"/>
          </a:p>
        </p:txBody>
      </p:sp>
      <p:sp>
        <p:nvSpPr>
          <p:cNvPr id="3" name="İçerik Yer Tutucusu 2"/>
          <p:cNvSpPr>
            <a:spLocks noGrp="1"/>
          </p:cNvSpPr>
          <p:nvPr>
            <p:ph sz="quarter" idx="1"/>
          </p:nvPr>
        </p:nvSpPr>
        <p:spPr/>
        <p:txBody>
          <a:bodyPr/>
          <a:lstStyle/>
          <a:p>
            <a:r>
              <a:rPr lang="tr-TR" dirty="0"/>
              <a:t>Sınıf içindeki istenmeyen davranışların çoğunun kökeni sınıfın </a:t>
            </a:r>
            <a:r>
              <a:rPr lang="tr-TR" dirty="0" smtClean="0"/>
              <a:t>dışındadır.</a:t>
            </a:r>
          </a:p>
          <a:p>
            <a:r>
              <a:rPr lang="tr-TR" dirty="0"/>
              <a:t>Bu nedenle öğretmen, yalnızca </a:t>
            </a:r>
            <a:r>
              <a:rPr lang="tr-TR" dirty="0" err="1"/>
              <a:t>sınıfiçi</a:t>
            </a:r>
            <a:r>
              <a:rPr lang="tr-TR" dirty="0"/>
              <a:t> davranış değişkenleriyle uğraşırsa </a:t>
            </a:r>
            <a:r>
              <a:rPr lang="tr-TR" dirty="0" err="1" smtClean="0"/>
              <a:t>basarı</a:t>
            </a:r>
            <a:r>
              <a:rPr lang="tr-TR" dirty="0" smtClean="0"/>
              <a:t> </a:t>
            </a:r>
            <a:r>
              <a:rPr lang="tr-TR" dirty="0"/>
              <a:t>düzeyi çok düşük olur, kalıcı da olmaz. </a:t>
            </a:r>
            <a:endParaRPr lang="tr-TR" dirty="0" smtClean="0"/>
          </a:p>
          <a:p>
            <a:r>
              <a:rPr lang="tr-TR" dirty="0"/>
              <a:t>Okula her çevreden, her yaşam biçiminden, çeşitli davranış alışkanlıklarına sahip öğrenciler gelir. Bu farklar onların davranışlarına yansır. Öğretmen, bu farklılıkların bilincinde </a:t>
            </a:r>
            <a:r>
              <a:rPr lang="tr-TR" dirty="0" smtClean="0"/>
              <a:t>olmalıdır.</a:t>
            </a:r>
          </a:p>
          <a:p>
            <a:r>
              <a:rPr lang="tr-TR" dirty="0"/>
              <a:t>Bunları bilmeyen öğretmen öğrencileri yanlış anlayıp, sorunların çözümünü yanlış yerde </a:t>
            </a:r>
            <a:r>
              <a:rPr lang="tr-TR" dirty="0" smtClean="0"/>
              <a:t>arar.</a:t>
            </a:r>
            <a:endParaRPr lang="tr-TR" dirty="0"/>
          </a:p>
        </p:txBody>
      </p:sp>
    </p:spTree>
    <p:extLst>
      <p:ext uri="{BB962C8B-B14F-4D97-AF65-F5344CB8AC3E}">
        <p14:creationId xmlns:p14="http://schemas.microsoft.com/office/powerpoint/2010/main" val="24850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Öğrencileri tanımanın ikinci adımı, </a:t>
            </a:r>
            <a:r>
              <a:rPr lang="tr-TR" dirty="0" smtClean="0"/>
              <a:t>onların </a:t>
            </a:r>
            <a:r>
              <a:rPr lang="tr-TR" dirty="0"/>
              <a:t>davranışlarına yön veren ikinci değişken olan </a:t>
            </a:r>
            <a:r>
              <a:rPr lang="tr-TR" dirty="0" smtClean="0"/>
              <a:t>duygularını </a:t>
            </a:r>
            <a:r>
              <a:rPr lang="tr-TR" dirty="0"/>
              <a:t>anlamaktır. </a:t>
            </a:r>
            <a:endParaRPr lang="tr-TR" dirty="0" smtClean="0"/>
          </a:p>
          <a:p>
            <a:r>
              <a:rPr lang="tr-TR" dirty="0" smtClean="0"/>
              <a:t>Öğrencilerle farklı tanıma </a:t>
            </a:r>
            <a:r>
              <a:rPr lang="tr-TR" dirty="0"/>
              <a:t>oyunları oynanabilir. </a:t>
            </a:r>
            <a:r>
              <a:rPr lang="tr-TR" dirty="0" smtClean="0"/>
              <a:t>Sınıf oyununda, </a:t>
            </a:r>
            <a:r>
              <a:rPr lang="tr-TR" dirty="0"/>
              <a:t>örneğin yirmi değişik rol oynanarak, arkadaşlarını bu rollerle eşleştirmeleri </a:t>
            </a:r>
            <a:r>
              <a:rPr lang="tr-TR" dirty="0" smtClean="0"/>
              <a:t>istenir.</a:t>
            </a:r>
          </a:p>
          <a:p>
            <a:r>
              <a:rPr lang="tr-TR" dirty="0"/>
              <a:t>Yetenek, kişilik, basan testleri de öğrencilerin tanınması için daha nesnel veri </a:t>
            </a:r>
            <a:r>
              <a:rPr lang="tr-TR" dirty="0" smtClean="0"/>
              <a:t>sağlarlar.</a:t>
            </a:r>
            <a:endParaRPr lang="tr-TR" dirty="0"/>
          </a:p>
        </p:txBody>
      </p:sp>
    </p:spTree>
    <p:extLst>
      <p:ext uri="{BB962C8B-B14F-4D97-AF65-F5344CB8AC3E}">
        <p14:creationId xmlns:p14="http://schemas.microsoft.com/office/powerpoint/2010/main" val="2057916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SINIFIN YAPISI</a:t>
            </a:r>
            <a:endParaRPr lang="tr-TR" dirty="0"/>
          </a:p>
        </p:txBody>
      </p:sp>
      <p:sp>
        <p:nvSpPr>
          <p:cNvPr id="3" name="İçerik Yer Tutucusu 2"/>
          <p:cNvSpPr>
            <a:spLocks noGrp="1"/>
          </p:cNvSpPr>
          <p:nvPr>
            <p:ph sz="quarter" idx="1"/>
          </p:nvPr>
        </p:nvSpPr>
        <p:spPr/>
        <p:txBody>
          <a:bodyPr>
            <a:normAutofit fontScale="92500" lnSpcReduction="10000"/>
          </a:bodyPr>
          <a:lstStyle/>
          <a:p>
            <a:r>
              <a:rPr lang="tr-TR" dirty="0"/>
              <a:t>Yapı, sınıftaki eğitsel süreçleri ve kimlerce nasıl işletileceklerini belirleyen düzenin adıdır. Bu düzenin </a:t>
            </a:r>
            <a:r>
              <a:rPr lang="tr-TR" dirty="0" smtClean="0"/>
              <a:t>adımların, </a:t>
            </a:r>
            <a:r>
              <a:rPr lang="tr-TR" dirty="0"/>
              <a:t>görevlerin, görevlilerin, ilişkilerin belirlenmesidir. </a:t>
            </a:r>
            <a:endParaRPr lang="tr-TR" dirty="0" smtClean="0"/>
          </a:p>
          <a:p>
            <a:r>
              <a:rPr lang="tr-TR" dirty="0"/>
              <a:t>Çağdaş eğitim düşüncesi, sınıftakileri, öğreten ve öğrenenler ayırımından çıkarmış, demokratik yönetim görüşü de öğretmeni sınıfın tek egemeni rolünden </a:t>
            </a:r>
            <a:r>
              <a:rPr lang="tr-TR" dirty="0" err="1" smtClean="0"/>
              <a:t>uzaklaştırmıştir</a:t>
            </a:r>
            <a:endParaRPr lang="tr-TR" dirty="0" smtClean="0"/>
          </a:p>
          <a:p>
            <a:r>
              <a:rPr lang="tr-TR" dirty="0"/>
              <a:t>Hem yönetim, hem de eğitim görevlerini, öğretmen ve öğrenciler paylaşırlar. </a:t>
            </a:r>
            <a:endParaRPr lang="tr-TR" dirty="0" smtClean="0"/>
          </a:p>
          <a:p>
            <a:r>
              <a:rPr lang="tr-TR" dirty="0"/>
              <a:t>Sınıfın yönetiminde, sınıftaki iki güç olan öğretmen ve öğrenciler, görüş, istek, gereksinim ve beklentilerini açıklayarak, birbirlerini inandırmaya çalışırlar. </a:t>
            </a:r>
          </a:p>
        </p:txBody>
      </p:sp>
    </p:spTree>
    <p:extLst>
      <p:ext uri="{BB962C8B-B14F-4D97-AF65-F5344CB8AC3E}">
        <p14:creationId xmlns:p14="http://schemas.microsoft.com/office/powerpoint/2010/main" val="1856473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Bu </a:t>
            </a:r>
            <a:r>
              <a:rPr lang="tr-TR" dirty="0"/>
              <a:t>inandırma sürecindeki iletişimin açık, içten, karşı tarafın söylediklerinde mantık, gereklilik arayan biçimde olması istenir. </a:t>
            </a:r>
            <a:endParaRPr lang="tr-TR" dirty="0" smtClean="0"/>
          </a:p>
          <a:p>
            <a:r>
              <a:rPr lang="tr-TR" dirty="0"/>
              <a:t>Sınıf kararlarının alınmasında ilgi ve gereksinimleri gözetilen öğrenciler, </a:t>
            </a:r>
            <a:r>
              <a:rPr lang="tr-TR" dirty="0" smtClean="0"/>
              <a:t>bunların </a:t>
            </a:r>
            <a:r>
              <a:rPr lang="tr-TR" dirty="0"/>
              <a:t>uygulanmasına da istekle katılır, sorumluluk alır, denetler. </a:t>
            </a:r>
            <a:endParaRPr lang="tr-TR" dirty="0" smtClean="0"/>
          </a:p>
          <a:p>
            <a:endParaRPr lang="tr-TR" dirty="0"/>
          </a:p>
        </p:txBody>
      </p:sp>
    </p:spTree>
    <p:extLst>
      <p:ext uri="{BB962C8B-B14F-4D97-AF65-F5344CB8AC3E}">
        <p14:creationId xmlns:p14="http://schemas.microsoft.com/office/powerpoint/2010/main" val="4094552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EĞİTİM PROGRAMI</a:t>
            </a:r>
            <a:endParaRPr lang="tr-TR" dirty="0"/>
          </a:p>
        </p:txBody>
      </p:sp>
      <p:sp>
        <p:nvSpPr>
          <p:cNvPr id="3" name="İçerik Yer Tutucusu 2"/>
          <p:cNvSpPr>
            <a:spLocks noGrp="1"/>
          </p:cNvSpPr>
          <p:nvPr>
            <p:ph sz="quarter" idx="1"/>
          </p:nvPr>
        </p:nvSpPr>
        <p:spPr/>
        <p:txBody>
          <a:bodyPr>
            <a:normAutofit/>
          </a:bodyPr>
          <a:lstStyle/>
          <a:p>
            <a:r>
              <a:rPr lang="tr-TR" dirty="0"/>
              <a:t>Öğrencilerin gelişim durumuna, ilgi ve gereksinimlerine uygunluğu düşük olan bir eğitim programı, pratik yararlılığı az olan içerik ve iyi bir kurgu ile sürekliliği sağlanmamış program uygulaması, sınıf içindeki istenmeyen davranışların kaynaklarından </a:t>
            </a:r>
            <a:r>
              <a:rPr lang="tr-TR" dirty="0" err="1" smtClean="0"/>
              <a:t>başlıcasıdır</a:t>
            </a:r>
            <a:r>
              <a:rPr lang="tr-TR" dirty="0" smtClean="0"/>
              <a:t>.</a:t>
            </a:r>
          </a:p>
          <a:p>
            <a:r>
              <a:rPr lang="tr-TR" dirty="0"/>
              <a:t>Ders programının </a:t>
            </a:r>
            <a:r>
              <a:rPr lang="tr-TR" dirty="0" err="1"/>
              <a:t>yapılanmışlık</a:t>
            </a:r>
            <a:r>
              <a:rPr lang="tr-TR" dirty="0"/>
              <a:t> düzeyinin yükselmesi, istenen davranışların önceden belli olması yoluyla, istenmeyenleri </a:t>
            </a:r>
            <a:r>
              <a:rPr lang="tr-TR" dirty="0" smtClean="0"/>
              <a:t>önler. </a:t>
            </a:r>
          </a:p>
          <a:p>
            <a:endParaRPr lang="tr-TR" dirty="0"/>
          </a:p>
        </p:txBody>
      </p:sp>
    </p:spTree>
    <p:extLst>
      <p:ext uri="{BB962C8B-B14F-4D97-AF65-F5344CB8AC3E}">
        <p14:creationId xmlns:p14="http://schemas.microsoft.com/office/powerpoint/2010/main" val="156205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Öğretim yöntemleri</a:t>
            </a:r>
            <a:br>
              <a:rPr lang="tr-TR" dirty="0" smtClean="0"/>
            </a:br>
            <a:endParaRPr lang="tr-TR" dirty="0"/>
          </a:p>
        </p:txBody>
      </p:sp>
      <p:sp>
        <p:nvSpPr>
          <p:cNvPr id="3" name="İçerik Yer Tutucusu 2"/>
          <p:cNvSpPr>
            <a:spLocks noGrp="1"/>
          </p:cNvSpPr>
          <p:nvPr>
            <p:ph sz="quarter" idx="1"/>
          </p:nvPr>
        </p:nvSpPr>
        <p:spPr/>
        <p:txBody>
          <a:bodyPr/>
          <a:lstStyle/>
          <a:p>
            <a:r>
              <a:rPr lang="tr-TR" dirty="0"/>
              <a:t>Hep aynı yöntemlerin kullanılması, tekdüzelik yoluyla sıkıntı yaratır, </a:t>
            </a:r>
            <a:r>
              <a:rPr lang="tr-TR" dirty="0" err="1"/>
              <a:t>işdışı</a:t>
            </a:r>
            <a:r>
              <a:rPr lang="tr-TR" dirty="0"/>
              <a:t> davranışlara zorlar. </a:t>
            </a:r>
            <a:endParaRPr lang="tr-TR" dirty="0" smtClean="0"/>
          </a:p>
          <a:p>
            <a:r>
              <a:rPr lang="tr-TR" dirty="0"/>
              <a:t>Öğretme çabasına daha çok yer veren yöntemler, sürekli izleyici olma yoluyla, öğrencilerin sıkılmasına, istenmeyen davranışlara yönelmesine neden olur. </a:t>
            </a:r>
            <a:endParaRPr lang="tr-TR" dirty="0" smtClean="0"/>
          </a:p>
          <a:p>
            <a:r>
              <a:rPr lang="tr-TR" dirty="0"/>
              <a:t>Araştırmalar, öğretmeni dinlerken ve okurken, zamanla öğrenci sıkıntısının çoğaldığını göstermektedir </a:t>
            </a:r>
            <a:endParaRPr lang="tr-TR" dirty="0" smtClean="0"/>
          </a:p>
          <a:p>
            <a:r>
              <a:rPr lang="tr-TR" dirty="0"/>
              <a:t>Bu durumlarda öğretmen, yöntemi değiştirmeli, örneğin öğrencilerin tartışmasını sağlamalı, konuyla ilgili değişik yaklaşımlara yönelmelidir</a:t>
            </a:r>
          </a:p>
        </p:txBody>
      </p:sp>
    </p:spTree>
    <p:extLst>
      <p:ext uri="{BB962C8B-B14F-4D97-AF65-F5344CB8AC3E}">
        <p14:creationId xmlns:p14="http://schemas.microsoft.com/office/powerpoint/2010/main" val="2114106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0648"/>
            <a:ext cx="7467600" cy="1143000"/>
          </a:xfrm>
        </p:spPr>
        <p:txBody>
          <a:bodyPr/>
          <a:lstStyle/>
          <a:p>
            <a:r>
              <a:rPr lang="tr-TR" dirty="0" smtClean="0"/>
              <a:t>ÖĞRENCİ BAŞARISI</a:t>
            </a:r>
            <a:endParaRPr lang="tr-TR" dirty="0"/>
          </a:p>
        </p:txBody>
      </p:sp>
      <p:sp>
        <p:nvSpPr>
          <p:cNvPr id="3" name="İçerik Yer Tutucusu 2"/>
          <p:cNvSpPr>
            <a:spLocks noGrp="1"/>
          </p:cNvSpPr>
          <p:nvPr>
            <p:ph sz="quarter" idx="1"/>
          </p:nvPr>
        </p:nvSpPr>
        <p:spPr/>
        <p:txBody>
          <a:bodyPr/>
          <a:lstStyle/>
          <a:p>
            <a:r>
              <a:rPr lang="tr-TR" dirty="0"/>
              <a:t>Öğrencilere iş, sorumluluk vermek, basan </a:t>
            </a:r>
            <a:r>
              <a:rPr lang="tr-TR" dirty="0" smtClean="0"/>
              <a:t>yolları </a:t>
            </a:r>
            <a:r>
              <a:rPr lang="tr-TR" dirty="0"/>
              <a:t>göstermek, olumlu sonuçlar vermiştir </a:t>
            </a:r>
            <a:endParaRPr lang="tr-TR" dirty="0" smtClean="0"/>
          </a:p>
          <a:p>
            <a:endParaRPr lang="tr-TR" dirty="0"/>
          </a:p>
          <a:p>
            <a:r>
              <a:rPr lang="tr-TR" dirty="0"/>
              <a:t>Öğrencinin basan düzeyinin sınıf etkinliklerinin üstünde olması durumunda, öğretmen onu ek etkinliklere yöneltmezse, </a:t>
            </a:r>
            <a:r>
              <a:rPr lang="tr-TR" dirty="0" smtClean="0"/>
              <a:t>öğrenci </a:t>
            </a:r>
            <a:r>
              <a:rPr lang="tr-TR" dirty="0"/>
              <a:t>istenmeyen davranışlara yönelebilmektedir. </a:t>
            </a:r>
            <a:endParaRPr lang="tr-TR" dirty="0" smtClean="0"/>
          </a:p>
          <a:p>
            <a:r>
              <a:rPr lang="tr-TR" dirty="0"/>
              <a:t>Öğrenme güçlükleri disiplin sorunları ürettiği gibi, disiplin sorunları da öğrenmeyi, başarıyı olumsuz etkilemektedir </a:t>
            </a:r>
            <a:endParaRPr lang="tr-TR" dirty="0" smtClean="0"/>
          </a:p>
          <a:p>
            <a:r>
              <a:rPr lang="tr-TR" dirty="0" smtClean="0"/>
              <a:t>Başarısı </a:t>
            </a:r>
            <a:r>
              <a:rPr lang="tr-TR" dirty="0"/>
              <a:t>düşük öğrenciler, olumsuz davranışlara daha </a:t>
            </a:r>
            <a:r>
              <a:rPr lang="tr-TR" dirty="0" smtClean="0"/>
              <a:t>kolay karşı koyabilmektedir.</a:t>
            </a:r>
            <a:endParaRPr lang="tr-TR" dirty="0"/>
          </a:p>
          <a:p>
            <a:endParaRPr lang="tr-TR" dirty="0"/>
          </a:p>
        </p:txBody>
      </p:sp>
    </p:spTree>
    <p:extLst>
      <p:ext uri="{BB962C8B-B14F-4D97-AF65-F5344CB8AC3E}">
        <p14:creationId xmlns:p14="http://schemas.microsoft.com/office/powerpoint/2010/main" val="427436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Herkesin eğitilebileceğini savunan çağdaş eğitim görüşü, bu tür öğrencilerle yeterince ilgilenilmesi gerektiğini gösterir. Onları </a:t>
            </a:r>
            <a:r>
              <a:rPr lang="tr-TR" dirty="0" smtClean="0"/>
              <a:t>başarısızlığa </a:t>
            </a:r>
            <a:r>
              <a:rPr lang="tr-TR" dirty="0"/>
              <a:t>iten nedenler ortadan kaldırıldığında, hem basan sağlanabilir, hem de başarısızlıktan kaynaklanan </a:t>
            </a:r>
            <a:r>
              <a:rPr lang="tr-TR" dirty="0" err="1"/>
              <a:t>işdışı</a:t>
            </a:r>
            <a:r>
              <a:rPr lang="tr-TR" dirty="0"/>
              <a:t> davranışlar önlenebilir. </a:t>
            </a:r>
          </a:p>
        </p:txBody>
      </p:sp>
    </p:spTree>
    <p:extLst>
      <p:ext uri="{BB962C8B-B14F-4D97-AF65-F5344CB8AC3E}">
        <p14:creationId xmlns:p14="http://schemas.microsoft.com/office/powerpoint/2010/main" val="229484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Öğretmenin özellikleri</a:t>
            </a:r>
            <a:endParaRPr lang="tr-TR" dirty="0"/>
          </a:p>
        </p:txBody>
      </p:sp>
      <p:sp>
        <p:nvSpPr>
          <p:cNvPr id="3" name="İçerik Yer Tutucusu 2"/>
          <p:cNvSpPr>
            <a:spLocks noGrp="1"/>
          </p:cNvSpPr>
          <p:nvPr>
            <p:ph sz="quarter" idx="1"/>
          </p:nvPr>
        </p:nvSpPr>
        <p:spPr/>
        <p:txBody>
          <a:bodyPr>
            <a:normAutofit fontScale="92500"/>
          </a:bodyPr>
          <a:lstStyle/>
          <a:p>
            <a:r>
              <a:rPr lang="tr-TR" dirty="0"/>
              <a:t>Öğrenciler, onu konuşmasından yürüyüşüne giyinişine, örnek alıp aynısını yapmaya çalışma eğiliminde olurlar. </a:t>
            </a:r>
            <a:endParaRPr lang="tr-TR" dirty="0" smtClean="0"/>
          </a:p>
          <a:p>
            <a:r>
              <a:rPr lang="tr-TR" dirty="0"/>
              <a:t>Bu durum, öğretmenin her konuda, eğitimin amaçlarına uygun davranmasını gerektirir. İstenen davranışlara götürmenin bir yolu, bireylerin o davranışlarla sık sık </a:t>
            </a:r>
            <a:r>
              <a:rPr lang="tr-TR" dirty="0" err="1"/>
              <a:t>yüzyüze</a:t>
            </a:r>
            <a:r>
              <a:rPr lang="tr-TR" dirty="0"/>
              <a:t> gelmesini sağlamaktır. </a:t>
            </a:r>
            <a:endParaRPr lang="tr-TR" dirty="0" smtClean="0"/>
          </a:p>
          <a:p>
            <a:r>
              <a:rPr lang="tr-TR" dirty="0"/>
              <a:t>Öğrenci davranışları üzerinde öğretmenin etkisi, onun olumsuz davranışlarını bilmesi ve değiştirmesini gerektirir</a:t>
            </a:r>
            <a:r>
              <a:rPr lang="tr-TR" dirty="0" smtClean="0"/>
              <a:t>.</a:t>
            </a:r>
          </a:p>
          <a:p>
            <a:r>
              <a:rPr lang="tr-TR" dirty="0"/>
              <a:t> Öğretmenin, kendi davranışları konusunda, öğrencilerle karşılaştığı ilk birkaç gün içinde, </a:t>
            </a:r>
            <a:r>
              <a:rPr lang="tr-TR" dirty="0" err="1" smtClean="0"/>
              <a:t>onlarınn</a:t>
            </a:r>
            <a:r>
              <a:rPr lang="tr-TR" dirty="0" smtClean="0"/>
              <a:t> </a:t>
            </a:r>
            <a:r>
              <a:rPr lang="tr-TR" dirty="0"/>
              <a:t>yargılarını alması iyi olur. </a:t>
            </a:r>
            <a:endParaRPr lang="tr-TR" dirty="0" smtClean="0"/>
          </a:p>
          <a:p>
            <a:endParaRPr lang="tr-TR" dirty="0"/>
          </a:p>
        </p:txBody>
      </p:sp>
    </p:spTree>
    <p:extLst>
      <p:ext uri="{BB962C8B-B14F-4D97-AF65-F5344CB8AC3E}">
        <p14:creationId xmlns:p14="http://schemas.microsoft.com/office/powerpoint/2010/main" val="3274606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Öğretmenin yanlış anlaşılmaması için, açık olması gerekir. Söyledikleri, sordukları, beklentileri, iyi anlaşılamaması, istenmeyen </a:t>
            </a:r>
            <a:r>
              <a:rPr lang="tr-TR" dirty="0" smtClean="0"/>
              <a:t>davranışları artırır</a:t>
            </a:r>
            <a:r>
              <a:rPr lang="tr-TR" dirty="0"/>
              <a:t>. </a:t>
            </a:r>
            <a:endParaRPr lang="tr-TR" dirty="0" smtClean="0"/>
          </a:p>
          <a:p>
            <a:r>
              <a:rPr lang="tr-TR" dirty="0"/>
              <a:t>Yerine göre öğretmen, arkadaş, ana-baba, meslektaş, lider rolleri oynayabilmeli, </a:t>
            </a:r>
            <a:r>
              <a:rPr lang="tr-TR" dirty="0" smtClean="0"/>
              <a:t>bunları </a:t>
            </a:r>
            <a:r>
              <a:rPr lang="tr-TR" dirty="0"/>
              <a:t>öğrencilerin gereksinimlerine uygun olarak seçmelidir, farklı özelliklerine göre değil. </a:t>
            </a:r>
          </a:p>
        </p:txBody>
      </p:sp>
    </p:spTree>
    <p:extLst>
      <p:ext uri="{BB962C8B-B14F-4D97-AF65-F5344CB8AC3E}">
        <p14:creationId xmlns:p14="http://schemas.microsoft.com/office/powerpoint/2010/main" val="19717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32656"/>
            <a:ext cx="7467600" cy="1143000"/>
          </a:xfrm>
        </p:spPr>
        <p:txBody>
          <a:bodyPr>
            <a:noAutofit/>
          </a:bodyPr>
          <a:lstStyle/>
          <a:p>
            <a:r>
              <a:rPr lang="tr-TR" sz="2800" b="1" dirty="0" smtClean="0"/>
              <a:t>İSTENMEYEN DAVRANIŞLARA KARŞI STRATEJİLER</a:t>
            </a:r>
            <a:endParaRPr lang="tr-TR" sz="2800" b="1" dirty="0"/>
          </a:p>
        </p:txBody>
      </p:sp>
      <p:sp>
        <p:nvSpPr>
          <p:cNvPr id="3" name="İçerik Yer Tutucusu 2"/>
          <p:cNvSpPr>
            <a:spLocks noGrp="1"/>
          </p:cNvSpPr>
          <p:nvPr>
            <p:ph sz="quarter" idx="1"/>
          </p:nvPr>
        </p:nvSpPr>
        <p:spPr/>
        <p:txBody>
          <a:bodyPr/>
          <a:lstStyle/>
          <a:p>
            <a:r>
              <a:rPr lang="tr-TR" dirty="0"/>
              <a:t>İstenmeyen davranış, çok sayıda insana ve fazla zarar vermemişse, hemen ortadan kalkmışsa, sık yinelenmiyorsa, doğal olarak kabul edilebilir, istenmeyen davranışları tümüyle ortadan kaldırmaya çalışmak, bunlarla birlikte, </a:t>
            </a:r>
            <a:r>
              <a:rPr lang="tr-TR" dirty="0" smtClean="0"/>
              <a:t>istenenlerin </a:t>
            </a:r>
            <a:r>
              <a:rPr lang="tr-TR" dirty="0"/>
              <a:t>de gösterilmesini engelleyebilir. </a:t>
            </a:r>
            <a:endParaRPr lang="tr-TR" dirty="0" smtClean="0"/>
          </a:p>
          <a:p>
            <a:r>
              <a:rPr lang="tr-TR" dirty="0" smtClean="0"/>
              <a:t>İstenen </a:t>
            </a:r>
            <a:r>
              <a:rPr lang="tr-TR" dirty="0"/>
              <a:t>ve istenmeyen davranışlar bir terazinin iki yanı olarak düşünüldüğünde, istenmeyen davranışları azaltmanın bir yolu, istenenlerin başlatılması, çoğaltılması, güçlendirilmesi olur. </a:t>
            </a:r>
          </a:p>
        </p:txBody>
      </p:sp>
    </p:spTree>
    <p:extLst>
      <p:ext uri="{BB962C8B-B14F-4D97-AF65-F5344CB8AC3E}">
        <p14:creationId xmlns:p14="http://schemas.microsoft.com/office/powerpoint/2010/main" val="931407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t>İSTENMEYEN DAVRANIŞLARA KARŞI STRATEJİLER</a:t>
            </a:r>
            <a:endParaRPr lang="tr-TR" dirty="0"/>
          </a:p>
        </p:txBody>
      </p:sp>
      <p:sp>
        <p:nvSpPr>
          <p:cNvPr id="3" name="İçerik Yer Tutucusu 2"/>
          <p:cNvSpPr>
            <a:spLocks noGrp="1"/>
          </p:cNvSpPr>
          <p:nvPr>
            <p:ph sz="quarter" idx="1"/>
          </p:nvPr>
        </p:nvSpPr>
        <p:spPr/>
        <p:txBody>
          <a:bodyPr/>
          <a:lstStyle/>
          <a:p>
            <a:r>
              <a:rPr lang="tr-TR" dirty="0" smtClean="0"/>
              <a:t>İstenen </a:t>
            </a:r>
            <a:r>
              <a:rPr lang="tr-TR" dirty="0"/>
              <a:t>davranışlar, gelecekte de o davranışın yapılması olasılığını artırır, olumsuzları </a:t>
            </a:r>
            <a:r>
              <a:rPr lang="tr-TR" dirty="0" smtClean="0"/>
              <a:t>azaltır.</a:t>
            </a:r>
          </a:p>
          <a:p>
            <a:r>
              <a:rPr lang="tr-TR" dirty="0"/>
              <a:t>istenen davranışları çoğaltmak yoluyla istenmeyeni azaltmak, istenmeyenlerle uğraşmaktan daha az tepki, daha çok destek görür, ödül yanı ağırlıklı olduğundan, daha </a:t>
            </a:r>
            <a:r>
              <a:rPr lang="tr-TR" dirty="0" smtClean="0"/>
              <a:t>başarılı </a:t>
            </a:r>
            <a:r>
              <a:rPr lang="tr-TR" dirty="0"/>
              <a:t>sonuçlara götürür.</a:t>
            </a:r>
          </a:p>
        </p:txBody>
      </p:sp>
    </p:spTree>
    <p:extLst>
      <p:ext uri="{BB962C8B-B14F-4D97-AF65-F5344CB8AC3E}">
        <p14:creationId xmlns:p14="http://schemas.microsoft.com/office/powerpoint/2010/main" val="2602359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2348880"/>
            <a:ext cx="7467600" cy="1143000"/>
          </a:xfrm>
        </p:spPr>
        <p:txBody>
          <a:bodyPr/>
          <a:lstStyle/>
          <a:p>
            <a:r>
              <a:rPr lang="tr-TR" dirty="0">
                <a:latin typeface="Arial Black" pitchFamily="34" charset="0"/>
              </a:rPr>
              <a:t>İsteneni Çağrıştırıcı Davranmak </a:t>
            </a:r>
          </a:p>
        </p:txBody>
      </p:sp>
    </p:spTree>
    <p:extLst>
      <p:ext uri="{BB962C8B-B14F-4D97-AF65-F5344CB8AC3E}">
        <p14:creationId xmlns:p14="http://schemas.microsoft.com/office/powerpoint/2010/main" val="1738803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404664"/>
            <a:ext cx="7467600" cy="5976664"/>
          </a:xfrm>
        </p:spPr>
        <p:txBody>
          <a:bodyPr>
            <a:normAutofit fontScale="92500" lnSpcReduction="20000"/>
          </a:bodyPr>
          <a:lstStyle/>
          <a:p>
            <a:r>
              <a:rPr lang="tr-TR" dirty="0"/>
              <a:t>Öğrenciyi istenen davranışlara yöneltmenin bir yolu, öğretmenin örnek, anlayışlı, destekleyici davranmasıdır, istenmeyen değil, istenen davranış gündemde tutulmalı, öğretmen bunun modeli </a:t>
            </a:r>
            <a:r>
              <a:rPr lang="tr-TR" dirty="0" smtClean="0"/>
              <a:t>olmalıdır.</a:t>
            </a:r>
          </a:p>
          <a:p>
            <a:r>
              <a:rPr lang="tr-TR" dirty="0"/>
              <a:t>Tutarlı biçimde, iyi niyetle, kendine ve başkalarına saygılı, sorumlu bir </a:t>
            </a:r>
            <a:r>
              <a:rPr lang="tr-TR" dirty="0" smtClean="0"/>
              <a:t> </a:t>
            </a:r>
            <a:r>
              <a:rPr lang="tr-TR" dirty="0"/>
              <a:t>genç olarak davranılan insanlar, olumlu davranışları daha çok </a:t>
            </a:r>
            <a:r>
              <a:rPr lang="tr-TR" dirty="0" smtClean="0"/>
              <a:t>gösterirler.</a:t>
            </a:r>
          </a:p>
          <a:p>
            <a:r>
              <a:rPr lang="tr-TR" dirty="0"/>
              <a:t>Güvendiğinizi belli ederseniz, güvenilir davranış bulursunuz; günaydın derseniz, o da başkalarına ve size der; kasıtlı bir kötü davranışı iyi niyetle karşılarsanız, </a:t>
            </a:r>
            <a:r>
              <a:rPr lang="tr-TR" dirty="0" smtClean="0"/>
              <a:t>yinelenmeyebilir.</a:t>
            </a:r>
          </a:p>
          <a:p>
            <a:r>
              <a:rPr lang="tr-TR" dirty="0" smtClean="0"/>
              <a:t> </a:t>
            </a:r>
            <a:r>
              <a:rPr lang="tr-TR" dirty="0"/>
              <a:t>(örneğin, öğretmen arkasını dönünce öfkeyle kalemini yere atan çocuğa, dönüp kalemi verir ve kalemini uygun yere koymazsan işte böyle kolun çarpınca düşer, şuraya koyarsan daha iyi edersin diyebilirsiniz); size ve başkalarını saygılı davranmasını istiyorsanız, siz ona saygılı davranmalısınız. </a:t>
            </a:r>
          </a:p>
        </p:txBody>
      </p:sp>
    </p:spTree>
    <p:extLst>
      <p:ext uri="{BB962C8B-B14F-4D97-AF65-F5344CB8AC3E}">
        <p14:creationId xmlns:p14="http://schemas.microsoft.com/office/powerpoint/2010/main" val="3140211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404664"/>
            <a:ext cx="7467600" cy="5904656"/>
          </a:xfrm>
        </p:spPr>
        <p:txBody>
          <a:bodyPr>
            <a:normAutofit fontScale="92500" lnSpcReduction="10000"/>
          </a:bodyPr>
          <a:lstStyle/>
          <a:p>
            <a:r>
              <a:rPr lang="tr-TR" dirty="0"/>
              <a:t>İletişimde kullanılan dil, öğrencinin kullanması istenen, olumluyu çağrıştıran olmalıdır. Yaramaz, haylaz gibi olumsuz sıfatlan zamanla öğrenci kendine mal ederek öyle olmaktan sıkıntı duymama, öyle olma eğilimi </a:t>
            </a:r>
            <a:r>
              <a:rPr lang="tr-TR" dirty="0" smtClean="0"/>
              <a:t>duyar.</a:t>
            </a:r>
          </a:p>
          <a:p>
            <a:r>
              <a:rPr lang="tr-TR" dirty="0"/>
              <a:t>Yanlış davranışı, istenen davranış isimleriyle adlandırıp, iyi sıfatlar yardımıyla nitelemek, bunların hatırda kalmasına yardımcı olur. </a:t>
            </a:r>
            <a:endParaRPr lang="tr-TR" dirty="0" smtClean="0"/>
          </a:p>
          <a:p>
            <a:r>
              <a:rPr lang="tr-TR" dirty="0"/>
              <a:t>Sersem, berbat, ne kötüsün, çocuk değilsin, terbiyesiz sözleri yerine, yanlış davranış betimlenip, etkisinin belirlenmesi </a:t>
            </a:r>
            <a:r>
              <a:rPr lang="tr-TR" dirty="0" smtClean="0"/>
              <a:t>gerekir.</a:t>
            </a:r>
          </a:p>
          <a:p>
            <a:r>
              <a:rPr lang="tr-TR" dirty="0"/>
              <a:t>Az önceki davranışın olmasaydı Ayşe'nin söylediklerini anlayabilirdik, bunu çöp kurusuna atarsak sınıfı kirletmemiş oluruz, ödevlerimizi yaparsak bildiklerimizi gerektiğinde uygulamamız kolaylaşır gibi olumlu sözler, olumlu davranışı </a:t>
            </a:r>
            <a:r>
              <a:rPr lang="tr-TR" dirty="0" smtClean="0"/>
              <a:t>çağrıştırır.</a:t>
            </a:r>
            <a:endParaRPr lang="tr-TR" dirty="0"/>
          </a:p>
        </p:txBody>
      </p:sp>
    </p:spTree>
    <p:extLst>
      <p:ext uri="{BB962C8B-B14F-4D97-AF65-F5344CB8AC3E}">
        <p14:creationId xmlns:p14="http://schemas.microsoft.com/office/powerpoint/2010/main" val="129872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İstenen Davranışa İnandırmak </a:t>
            </a:r>
          </a:p>
        </p:txBody>
      </p:sp>
      <p:sp>
        <p:nvSpPr>
          <p:cNvPr id="3" name="İçerik Yer Tutucusu 2"/>
          <p:cNvSpPr>
            <a:spLocks noGrp="1"/>
          </p:cNvSpPr>
          <p:nvPr>
            <p:ph sz="quarter" idx="1"/>
          </p:nvPr>
        </p:nvSpPr>
        <p:spPr/>
        <p:txBody>
          <a:bodyPr/>
          <a:lstStyle/>
          <a:p>
            <a:r>
              <a:rPr lang="tr-TR" dirty="0"/>
              <a:t>İnsanları kandırmak kolay, inandırmak güçtür, inandırmak için, uzun süreli, sabırlı, örneklemeli, somut durumlar yaratıcı çabalar gerekir. Bunun için kullanılacak çeşitli yollar </a:t>
            </a:r>
            <a:r>
              <a:rPr lang="tr-TR" dirty="0" smtClean="0"/>
              <a:t>vardır: </a:t>
            </a:r>
          </a:p>
          <a:p>
            <a:r>
              <a:rPr lang="tr-TR" dirty="0" smtClean="0"/>
              <a:t> </a:t>
            </a:r>
            <a:r>
              <a:rPr lang="tr-TR" dirty="0"/>
              <a:t>Bunlardan biri, istenen davranışın </a:t>
            </a:r>
            <a:r>
              <a:rPr lang="tr-TR" dirty="0" smtClean="0"/>
              <a:t>yararını </a:t>
            </a:r>
            <a:r>
              <a:rPr lang="tr-TR" dirty="0"/>
              <a:t>belirtmek, </a:t>
            </a:r>
            <a:endParaRPr lang="tr-TR" dirty="0" smtClean="0"/>
          </a:p>
          <a:p>
            <a:r>
              <a:rPr lang="tr-TR" dirty="0" smtClean="0"/>
              <a:t>istenen</a:t>
            </a:r>
            <a:r>
              <a:rPr lang="tr-TR" dirty="0"/>
              <a:t>, zevk veren </a:t>
            </a:r>
            <a:r>
              <a:rPr lang="tr-TR" dirty="0" smtClean="0"/>
              <a:t>sonuçlarını göstermektir.</a:t>
            </a:r>
            <a:endParaRPr lang="tr-TR" dirty="0"/>
          </a:p>
        </p:txBody>
      </p:sp>
    </p:spTree>
    <p:extLst>
      <p:ext uri="{BB962C8B-B14F-4D97-AF65-F5344CB8AC3E}">
        <p14:creationId xmlns:p14="http://schemas.microsoft.com/office/powerpoint/2010/main" val="1319871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11560" y="692696"/>
            <a:ext cx="7467600" cy="4873752"/>
          </a:xfrm>
        </p:spPr>
        <p:txBody>
          <a:bodyPr/>
          <a:lstStyle/>
          <a:p>
            <a:r>
              <a:rPr lang="tr-TR" dirty="0"/>
              <a:t>Hoşuna gideceğini, mutlu edeceğini, bir sıkıntıdan kurtaracağını, ödül </a:t>
            </a:r>
            <a:r>
              <a:rPr lang="tr-TR" dirty="0" smtClean="0"/>
              <a:t>getireceğini </a:t>
            </a:r>
            <a:r>
              <a:rPr lang="tr-TR" dirty="0"/>
              <a:t>göstererek inandırma sağlanabilir. </a:t>
            </a:r>
            <a:endParaRPr lang="tr-TR" dirty="0" smtClean="0"/>
          </a:p>
          <a:p>
            <a:r>
              <a:rPr lang="tr-TR" dirty="0" smtClean="0"/>
              <a:t>Başkalarından </a:t>
            </a:r>
            <a:r>
              <a:rPr lang="tr-TR" dirty="0"/>
              <a:t>sağlanacak yararlar da gösterilebilir: Başkaları sana saygı gösterecek, seni değerli bulacak, senden hoşlanacak şeklindeki yararlar, istenen davranışın somut </a:t>
            </a:r>
            <a:r>
              <a:rPr lang="tr-TR" dirty="0" smtClean="0"/>
              <a:t>sonuçları </a:t>
            </a:r>
            <a:r>
              <a:rPr lang="tr-TR" dirty="0"/>
              <a:t>olarak örneklerine inanma </a:t>
            </a:r>
            <a:r>
              <a:rPr lang="tr-TR" dirty="0" smtClean="0"/>
              <a:t>sağlayabilir.</a:t>
            </a:r>
          </a:p>
          <a:p>
            <a:r>
              <a:rPr lang="tr-TR" dirty="0"/>
              <a:t>Olumlu örnekler inanmayı </a:t>
            </a:r>
            <a:r>
              <a:rPr lang="tr-TR" dirty="0" smtClean="0"/>
              <a:t>kolaylaştırabilir.</a:t>
            </a:r>
          </a:p>
          <a:p>
            <a:r>
              <a:rPr lang="tr-TR" dirty="0" smtClean="0"/>
              <a:t>Öğütleme </a:t>
            </a:r>
            <a:r>
              <a:rPr lang="tr-TR" dirty="0"/>
              <a:t>de </a:t>
            </a:r>
            <a:r>
              <a:rPr lang="tr-TR" dirty="0" smtClean="0"/>
              <a:t>inandırmayı kolaylaştırabilir.</a:t>
            </a:r>
          </a:p>
          <a:p>
            <a:r>
              <a:rPr lang="tr-TR" dirty="0"/>
              <a:t>Davranışın yasallığını belirtme, yapılmasını </a:t>
            </a:r>
            <a:r>
              <a:rPr lang="tr-TR" dirty="0" smtClean="0"/>
              <a:t>kolaylaştırabilir.</a:t>
            </a:r>
            <a:endParaRPr lang="tr-TR" dirty="0"/>
          </a:p>
        </p:txBody>
      </p:sp>
    </p:spTree>
    <p:extLst>
      <p:ext uri="{BB962C8B-B14F-4D97-AF65-F5344CB8AC3E}">
        <p14:creationId xmlns:p14="http://schemas.microsoft.com/office/powerpoint/2010/main" val="3086425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7467600" cy="1143000"/>
          </a:xfrm>
        </p:spPr>
        <p:txBody>
          <a:bodyPr/>
          <a:lstStyle/>
          <a:p>
            <a:r>
              <a:rPr lang="tr-TR" dirty="0"/>
              <a:t>İstenen Davranışı Güçlendirmek </a:t>
            </a:r>
          </a:p>
        </p:txBody>
      </p:sp>
      <p:sp>
        <p:nvSpPr>
          <p:cNvPr id="3" name="İçerik Yer Tutucusu 2"/>
          <p:cNvSpPr>
            <a:spLocks noGrp="1"/>
          </p:cNvSpPr>
          <p:nvPr>
            <p:ph sz="quarter" idx="1"/>
          </p:nvPr>
        </p:nvSpPr>
        <p:spPr>
          <a:xfrm>
            <a:off x="467544" y="1412776"/>
            <a:ext cx="7467600" cy="4873752"/>
          </a:xfrm>
        </p:spPr>
        <p:txBody>
          <a:bodyPr>
            <a:normAutofit lnSpcReduction="10000"/>
          </a:bodyPr>
          <a:lstStyle/>
          <a:p>
            <a:r>
              <a:rPr lang="tr-TR" dirty="0"/>
              <a:t>İstenen davranışın bir kez yapılmasını sağlamak yetmez, davranış </a:t>
            </a:r>
            <a:r>
              <a:rPr lang="tr-TR" dirty="0" smtClean="0"/>
              <a:t>yerleşinceye </a:t>
            </a:r>
            <a:r>
              <a:rPr lang="tr-TR" dirty="0"/>
              <a:t>kadar izlenmeli, uygulanan yöntem sürdürülmeli, gerektiğinde </a:t>
            </a:r>
            <a:r>
              <a:rPr lang="tr-TR" dirty="0" smtClean="0"/>
              <a:t>değiştirilmelidir.</a:t>
            </a:r>
          </a:p>
          <a:p>
            <a:r>
              <a:rPr lang="tr-TR" dirty="0" smtClean="0">
                <a:solidFill>
                  <a:schemeClr val="accent1"/>
                </a:solidFill>
              </a:rPr>
              <a:t>İstenen </a:t>
            </a:r>
            <a:r>
              <a:rPr lang="tr-TR" dirty="0">
                <a:solidFill>
                  <a:schemeClr val="accent1"/>
                </a:solidFill>
              </a:rPr>
              <a:t>davranışların gösterilmesini ve yerleşmesini sağlamanın </a:t>
            </a:r>
            <a:r>
              <a:rPr lang="tr-TR" dirty="0" smtClean="0">
                <a:solidFill>
                  <a:schemeClr val="accent1"/>
                </a:solidFill>
              </a:rPr>
              <a:t>yolları:</a:t>
            </a:r>
          </a:p>
          <a:p>
            <a:endParaRPr lang="tr-TR" dirty="0" smtClean="0">
              <a:solidFill>
                <a:schemeClr val="accent3"/>
              </a:solidFill>
            </a:endParaRPr>
          </a:p>
          <a:p>
            <a:r>
              <a:rPr lang="tr-TR" dirty="0"/>
              <a:t>Ö</a:t>
            </a:r>
            <a:r>
              <a:rPr lang="tr-TR" dirty="0" smtClean="0"/>
              <a:t>vgü </a:t>
            </a:r>
            <a:r>
              <a:rPr lang="tr-TR" dirty="0"/>
              <a:t>ve ödülle destekleme (olumlu </a:t>
            </a:r>
            <a:r>
              <a:rPr lang="tr-TR" dirty="0" err="1"/>
              <a:t>pekiştireç</a:t>
            </a:r>
            <a:r>
              <a:rPr lang="tr-TR" dirty="0"/>
              <a:t>), </a:t>
            </a:r>
            <a:endParaRPr lang="tr-TR" dirty="0" smtClean="0"/>
          </a:p>
          <a:p>
            <a:r>
              <a:rPr lang="tr-TR" dirty="0"/>
              <a:t>Ö</a:t>
            </a:r>
            <a:r>
              <a:rPr lang="tr-TR" dirty="0" smtClean="0"/>
              <a:t>vgü </a:t>
            </a:r>
            <a:r>
              <a:rPr lang="tr-TR" dirty="0"/>
              <a:t>ve ödülü kaldırma (ara verme), </a:t>
            </a:r>
            <a:endParaRPr lang="tr-TR" dirty="0" smtClean="0"/>
          </a:p>
          <a:p>
            <a:r>
              <a:rPr lang="tr-TR" dirty="0"/>
              <a:t>İ</a:t>
            </a:r>
            <a:r>
              <a:rPr lang="tr-TR" dirty="0" smtClean="0"/>
              <a:t>stenmeyen </a:t>
            </a:r>
            <a:r>
              <a:rPr lang="tr-TR" dirty="0"/>
              <a:t>bir sonuca son verme (olumsuz </a:t>
            </a:r>
            <a:r>
              <a:rPr lang="tr-TR" dirty="0" err="1"/>
              <a:t>pekiştireç</a:t>
            </a:r>
            <a:r>
              <a:rPr lang="tr-TR" dirty="0"/>
              <a:t>), </a:t>
            </a:r>
            <a:endParaRPr lang="tr-TR" dirty="0" smtClean="0"/>
          </a:p>
          <a:p>
            <a:r>
              <a:rPr lang="tr-TR" dirty="0"/>
              <a:t>A</a:t>
            </a:r>
            <a:r>
              <a:rPr lang="tr-TR" dirty="0" smtClean="0"/>
              <a:t>cı </a:t>
            </a:r>
            <a:r>
              <a:rPr lang="tr-TR" dirty="0"/>
              <a:t>ve sıkıntı veren bir </a:t>
            </a:r>
            <a:r>
              <a:rPr lang="tr-TR" dirty="0" err="1"/>
              <a:t>uyarıyıcı</a:t>
            </a:r>
            <a:r>
              <a:rPr lang="tr-TR" dirty="0"/>
              <a:t> verme (ceza) </a:t>
            </a:r>
            <a:r>
              <a:rPr lang="tr-TR" dirty="0" smtClean="0"/>
              <a:t>önerilmektedir.</a:t>
            </a:r>
            <a:endParaRPr lang="tr-TR" dirty="0"/>
          </a:p>
        </p:txBody>
      </p:sp>
    </p:spTree>
    <p:extLst>
      <p:ext uri="{BB962C8B-B14F-4D97-AF65-F5344CB8AC3E}">
        <p14:creationId xmlns:p14="http://schemas.microsoft.com/office/powerpoint/2010/main" val="2612544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260648"/>
            <a:ext cx="7467600" cy="5976664"/>
          </a:xfrm>
        </p:spPr>
        <p:txBody>
          <a:bodyPr>
            <a:normAutofit fontScale="92500"/>
          </a:bodyPr>
          <a:lstStyle/>
          <a:p>
            <a:r>
              <a:rPr lang="tr-TR" dirty="0" smtClean="0"/>
              <a:t>İ</a:t>
            </a:r>
            <a:r>
              <a:rPr lang="fi-FI" dirty="0" smtClean="0"/>
              <a:t>stenen </a:t>
            </a:r>
            <a:r>
              <a:rPr lang="fi-FI" dirty="0"/>
              <a:t>tepkinin pekiştirilmesi, istenmeyeni ortadan </a:t>
            </a:r>
            <a:r>
              <a:rPr lang="fi-FI" dirty="0" smtClean="0"/>
              <a:t>kaldırır</a:t>
            </a:r>
            <a:r>
              <a:rPr lang="tr-TR" dirty="0" smtClean="0"/>
              <a:t>.</a:t>
            </a:r>
          </a:p>
          <a:p>
            <a:r>
              <a:rPr lang="tr-TR" dirty="0">
                <a:solidFill>
                  <a:schemeClr val="accent3"/>
                </a:solidFill>
              </a:rPr>
              <a:t>İstenen Davranışı Kolaylaştırmak </a:t>
            </a:r>
            <a:endParaRPr lang="tr-TR" dirty="0" smtClean="0">
              <a:solidFill>
                <a:schemeClr val="accent3"/>
              </a:solidFill>
            </a:endParaRPr>
          </a:p>
          <a:p>
            <a:endParaRPr lang="tr-TR" dirty="0" smtClean="0">
              <a:solidFill>
                <a:schemeClr val="accent3"/>
              </a:solidFill>
            </a:endParaRPr>
          </a:p>
          <a:p>
            <a:r>
              <a:rPr lang="tr-TR" dirty="0"/>
              <a:t>İstenen davranışın gösterilmesi, istenmeyenin gösterilmesinden daha kolay olduğunda, öğretmenin işi kolaylaşacaktır. Bunun sağlanması, sınıfın fiziksel, eğitsel, sosyal düzenine bağlıdır. </a:t>
            </a:r>
            <a:endParaRPr lang="tr-TR" dirty="0" smtClean="0"/>
          </a:p>
          <a:p>
            <a:r>
              <a:rPr lang="tr-TR" dirty="0"/>
              <a:t>Sınıf ortamı seçenek sağlayıcı olmalı, öğrenciyi, kişisel özelliklerine uygun farklı durumlarla, imkânlarla karşı karşıya getirmelidir</a:t>
            </a:r>
            <a:r>
              <a:rPr lang="tr-TR" dirty="0" smtClean="0"/>
              <a:t>.</a:t>
            </a:r>
          </a:p>
          <a:p>
            <a:r>
              <a:rPr lang="tr-TR" dirty="0"/>
              <a:t>Öğretim programı, öğrenme hızlarındaki farklar gözetilerek düzenlenmeli öğrenme çevresi ve öğretim yöntemleri değiştirilmeli, öğrenci okulda farklı ilgilere seslenen sosyal etkinlikler bulmalıdır. </a:t>
            </a:r>
          </a:p>
        </p:txBody>
      </p:sp>
    </p:spTree>
    <p:extLst>
      <p:ext uri="{BB962C8B-B14F-4D97-AF65-F5344CB8AC3E}">
        <p14:creationId xmlns:p14="http://schemas.microsoft.com/office/powerpoint/2010/main" val="3837081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fontScale="92500" lnSpcReduction="10000"/>
          </a:bodyPr>
          <a:lstStyle/>
          <a:p>
            <a:r>
              <a:rPr lang="tr-TR" dirty="0"/>
              <a:t>Öğrenci bunlar arasında kendine göre olanı seçebildiğinde, istenmeyen davranışlar azalacaktır. </a:t>
            </a:r>
            <a:endParaRPr lang="tr-TR" dirty="0" smtClean="0"/>
          </a:p>
          <a:p>
            <a:r>
              <a:rPr lang="tr-TR" dirty="0"/>
              <a:t>Çocuk, uygun yollarla ulaşamadığı gereksinimlerine, yanlış davranışla ulaşmayı dener. Seçenek kıtlığı, yetenekli ve başarılı öğrencilerin ilgi ve gereksinimlerinin karşılanamaması yoluyla istenmeyen davranışlara yönelmelerine yol açar. Gereksinimlerini sınıf etkinlikleriyle karşılayamayan bu öğrenciler, öğretmenlerce iyi tanınmazsa, uyumsuz, geçimsiz, yaramaz olarak nitelenip dışlanabilir, öğrenci dersten kopar, soğur, yetenekler ziyan edilir. </a:t>
            </a:r>
          </a:p>
          <a:p>
            <a:r>
              <a:rPr lang="tr-TR" dirty="0"/>
              <a:t>Öğretmen, her davranışın altında bir gereksinim aramalı, bunu yanıtlamaya çalışmalıdır. </a:t>
            </a:r>
          </a:p>
          <a:p>
            <a:endParaRPr lang="tr-TR" dirty="0"/>
          </a:p>
        </p:txBody>
      </p:sp>
    </p:spTree>
    <p:extLst>
      <p:ext uri="{BB962C8B-B14F-4D97-AF65-F5344CB8AC3E}">
        <p14:creationId xmlns:p14="http://schemas.microsoft.com/office/powerpoint/2010/main" val="3485712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lnSpc>
                <a:spcPts val="1700"/>
              </a:lnSpc>
              <a:spcBef>
                <a:spcPts val="600"/>
              </a:spcBef>
              <a:spcAft>
                <a:spcPts val="0"/>
              </a:spcAft>
            </a:pPr>
            <a:r>
              <a:rPr lang="tr-TR" sz="2000" b="1" kern="0" dirty="0">
                <a:solidFill>
                  <a:srgbClr val="FF0000"/>
                </a:solidFill>
                <a:latin typeface="Verdana"/>
                <a:ea typeface="Times New Roman"/>
              </a:rPr>
              <a:t>İSTENMEYEN DAVRANIŞLARIN DEĞİŞTİRİLMESİ</a:t>
            </a:r>
            <a:r>
              <a:rPr lang="tr-TR" sz="3200" b="1" kern="0" dirty="0">
                <a:solidFill>
                  <a:srgbClr val="FF0000"/>
                </a:solidFill>
                <a:latin typeface="Verdana"/>
                <a:ea typeface="Times New Roman"/>
              </a:rPr>
              <a:t/>
            </a:r>
            <a:br>
              <a:rPr lang="tr-TR" sz="3200" b="1" kern="0" dirty="0">
                <a:solidFill>
                  <a:srgbClr val="FF0000"/>
                </a:solidFill>
                <a:latin typeface="Verdana"/>
                <a:ea typeface="Times New Roman"/>
              </a:rPr>
            </a:br>
            <a:r>
              <a:rPr lang="tr-TR" sz="3200" dirty="0">
                <a:latin typeface="Verdana"/>
                <a:ea typeface="Times New Roman"/>
              </a:rPr>
              <a:t> </a:t>
            </a:r>
            <a:r>
              <a:rPr lang="tr-TR" sz="4400" dirty="0">
                <a:latin typeface="Times New Roman"/>
                <a:ea typeface="Times New Roman"/>
              </a:rPr>
              <a:t/>
            </a:r>
            <a:br>
              <a:rPr lang="tr-TR" sz="4400" dirty="0">
                <a:latin typeface="Times New Roman"/>
                <a:ea typeface="Times New Roman"/>
              </a:rPr>
            </a:br>
            <a:endParaRPr lang="tr-TR" dirty="0"/>
          </a:p>
        </p:txBody>
      </p:sp>
      <p:sp>
        <p:nvSpPr>
          <p:cNvPr id="3" name="İçerik Yer Tutucusu 2"/>
          <p:cNvSpPr>
            <a:spLocks noGrp="1"/>
          </p:cNvSpPr>
          <p:nvPr>
            <p:ph sz="quarter" idx="1"/>
          </p:nvPr>
        </p:nvSpPr>
        <p:spPr/>
        <p:txBody>
          <a:bodyPr/>
          <a:lstStyle/>
          <a:p>
            <a:r>
              <a:rPr lang="tr-TR" dirty="0"/>
              <a:t>Çevre, aile, okul, öğretmen, eğitim ortamı, eğitsel hazırlıklar, ilişki düzeni, istenen davranışı pekiştirici ve istenmeyeni </a:t>
            </a:r>
            <a:r>
              <a:rPr lang="tr-TR" dirty="0" smtClean="0"/>
              <a:t>önleyici </a:t>
            </a:r>
            <a:r>
              <a:rPr lang="tr-TR" dirty="0"/>
              <a:t>çabalar bütünleştirildiğinde, istenmeyen davranışlar azaltılabilir. Eğitsel çabaların engellenmesi için, istenmeyen davranışların değiştirilmesi gerekir. Okulda düzeltilmeyen davranışlar, </a:t>
            </a:r>
            <a:r>
              <a:rPr lang="tr-TR" dirty="0" smtClean="0"/>
              <a:t>yaşam boyu </a:t>
            </a:r>
            <a:r>
              <a:rPr lang="tr-TR" dirty="0"/>
              <a:t>sorun olabilir. </a:t>
            </a:r>
          </a:p>
          <a:p>
            <a:endParaRPr lang="tr-TR" dirty="0"/>
          </a:p>
        </p:txBody>
      </p:sp>
    </p:spTree>
    <p:extLst>
      <p:ext uri="{BB962C8B-B14F-4D97-AF65-F5344CB8AC3E}">
        <p14:creationId xmlns:p14="http://schemas.microsoft.com/office/powerpoint/2010/main" val="1022947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7611616" cy="1143000"/>
          </a:xfrm>
        </p:spPr>
        <p:txBody>
          <a:bodyPr>
            <a:normAutofit fontScale="90000"/>
          </a:bodyPr>
          <a:lstStyle/>
          <a:p>
            <a:r>
              <a:rPr lang="tr-TR" sz="2700" b="1" dirty="0" smtClean="0">
                <a:solidFill>
                  <a:srgbClr val="FF0000"/>
                </a:solidFill>
              </a:rPr>
              <a:t>İSTENMEYEN DAVRANIŞLARA KARŞI YAKLAŞIMLAR</a:t>
            </a:r>
            <a:r>
              <a:rPr lang="tr-TR" b="1" dirty="0"/>
              <a:t/>
            </a:r>
            <a:br>
              <a:rPr lang="tr-TR" b="1" dirty="0"/>
            </a:br>
            <a:endParaRPr lang="tr-TR" dirty="0"/>
          </a:p>
        </p:txBody>
      </p:sp>
      <p:sp>
        <p:nvSpPr>
          <p:cNvPr id="3" name="İçerik Yer Tutucusu 2"/>
          <p:cNvSpPr>
            <a:spLocks noGrp="1"/>
          </p:cNvSpPr>
          <p:nvPr>
            <p:ph sz="quarter" idx="1"/>
          </p:nvPr>
        </p:nvSpPr>
        <p:spPr/>
        <p:txBody>
          <a:bodyPr>
            <a:normAutofit fontScale="92500" lnSpcReduction="20000"/>
          </a:bodyPr>
          <a:lstStyle/>
          <a:p>
            <a:r>
              <a:rPr lang="tr-TR" dirty="0" smtClean="0"/>
              <a:t>3 gruba ayrılır.</a:t>
            </a:r>
          </a:p>
          <a:p>
            <a:pPr marL="0" indent="0">
              <a:buNone/>
            </a:pPr>
            <a:r>
              <a:rPr lang="tr-TR" b="1" dirty="0" err="1"/>
              <a:t>Karışmacı</a:t>
            </a:r>
            <a:r>
              <a:rPr lang="tr-TR" b="1" dirty="0"/>
              <a:t> olmayan yaklaşım:</a:t>
            </a:r>
            <a:r>
              <a:rPr lang="tr-TR" dirty="0"/>
              <a:t> Sorun konusunda öğrenciyi bilgilendirerek, sorunu ona çözdüren yaklaşımdır</a:t>
            </a:r>
            <a:r>
              <a:rPr lang="tr-TR" dirty="0" smtClean="0"/>
              <a:t>.</a:t>
            </a:r>
          </a:p>
          <a:p>
            <a:pPr marL="0" indent="0">
              <a:buNone/>
            </a:pPr>
            <a:r>
              <a:rPr lang="tr-TR" b="1" dirty="0"/>
              <a:t>Davranışçı yaklaşım:</a:t>
            </a:r>
            <a:r>
              <a:rPr lang="tr-TR" dirty="0"/>
              <a:t> Öğretmenin gerektiğinde güç kullanarak öğrenci davranışını şekillendirmesi yaklaşımıdır</a:t>
            </a:r>
            <a:r>
              <a:rPr lang="tr-TR" dirty="0" smtClean="0"/>
              <a:t>.</a:t>
            </a:r>
          </a:p>
          <a:p>
            <a:pPr marL="0" indent="0">
              <a:buNone/>
            </a:pPr>
            <a:r>
              <a:rPr lang="tr-TR" b="1" dirty="0" err="1"/>
              <a:t>Etkileşimci</a:t>
            </a:r>
            <a:r>
              <a:rPr lang="tr-TR" b="1" dirty="0"/>
              <a:t> yaklaşım</a:t>
            </a:r>
            <a:r>
              <a:rPr lang="tr-TR" dirty="0"/>
              <a:t>: Davranışçı ve yardım edici yaklaşımlar arasında yer alır. Öğretmen yetkeyi öğrenciyle bölüşür, öğrenciyi, sorununu çözmeye yeterli, ama uzman desteğine muhtaç sayar. Sınıf kuralları birlikte konur, sorunlara birlikte çözüm aranır. Öğrencinin kendini değerlendirmesi olarak adlandırılan, değişmesi istenen davranışın öğretmence anlatılıp gösterilmesi, öğrenci tarafından uygulanması yöntemi, bu yaklaşım içinde görülebilir</a:t>
            </a:r>
            <a:r>
              <a:rPr lang="tr-TR" dirty="0" smtClean="0"/>
              <a:t>.</a:t>
            </a:r>
            <a:endParaRPr lang="tr-TR" dirty="0"/>
          </a:p>
        </p:txBody>
      </p:sp>
    </p:spTree>
    <p:extLst>
      <p:ext uri="{BB962C8B-B14F-4D97-AF65-F5344CB8AC3E}">
        <p14:creationId xmlns:p14="http://schemas.microsoft.com/office/powerpoint/2010/main" val="1186927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2400" b="1" dirty="0" smtClean="0"/>
              <a:t>İSTENMEYEN DAVRANIŞLARA KARŞI EYLEMLER </a:t>
            </a:r>
            <a:r>
              <a:rPr lang="tr-TR" sz="2400" b="1" dirty="0"/>
              <a:t/>
            </a:r>
            <a:br>
              <a:rPr lang="tr-TR" sz="2400" b="1" dirty="0"/>
            </a:br>
            <a:endParaRPr lang="tr-TR" sz="2400" dirty="0"/>
          </a:p>
        </p:txBody>
      </p:sp>
      <p:sp>
        <p:nvSpPr>
          <p:cNvPr id="3" name="İçerik Yer Tutucusu 2"/>
          <p:cNvSpPr>
            <a:spLocks noGrp="1"/>
          </p:cNvSpPr>
          <p:nvPr>
            <p:ph sz="quarter" idx="1"/>
          </p:nvPr>
        </p:nvSpPr>
        <p:spPr/>
        <p:txBody>
          <a:bodyPr>
            <a:normAutofit lnSpcReduction="10000"/>
          </a:bodyPr>
          <a:lstStyle/>
          <a:p>
            <a:r>
              <a:rPr lang="tr-TR" dirty="0" smtClean="0"/>
              <a:t>Öğrencilerin </a:t>
            </a:r>
            <a:r>
              <a:rPr lang="tr-TR" dirty="0"/>
              <a:t>istenmeyen davranışları karşısında yapılabilecek eylemler şöyle sıralanabilir: Küçük yanlıştan görmezden gelme, kışkırtıcı eylemleri bilmez davranma, göz ilişkisi kurma, yaklaşma, uyarma, azarlama, yerini değiştirme, gülmeceyi kullanma, sözü değiştirme, ara verme, </a:t>
            </a:r>
            <a:r>
              <a:rPr lang="tr-TR" dirty="0" smtClean="0"/>
              <a:t>konuşma, </a:t>
            </a:r>
            <a:r>
              <a:rPr lang="tr-TR" dirty="0"/>
              <a:t>sınıfta alıkoyma (geciktirme), isteğini yapmama, ailesiyle ilişki kurma, anlaşma yapma, fiziksel olmayan ceza verme</a:t>
            </a:r>
            <a:r>
              <a:rPr lang="tr-TR" dirty="0" smtClean="0"/>
              <a:t>.</a:t>
            </a:r>
            <a:endParaRPr lang="tr-TR" dirty="0"/>
          </a:p>
          <a:p>
            <a:r>
              <a:rPr lang="tr-TR" dirty="0"/>
              <a:t>Bu seçeneklere yönelmede önce yapılması gereken, istenmeyen davranışı anlamak, nedenlerine ulaşmaktır. Ancak bundan sonra, hangi eylem strateji ve türünün seçileceği, nasıl uygulanacağı açıklık kazanır. </a:t>
            </a:r>
          </a:p>
          <a:p>
            <a:endParaRPr lang="tr-TR" dirty="0"/>
          </a:p>
        </p:txBody>
      </p:sp>
    </p:spTree>
    <p:extLst>
      <p:ext uri="{BB962C8B-B14F-4D97-AF65-F5344CB8AC3E}">
        <p14:creationId xmlns:p14="http://schemas.microsoft.com/office/powerpoint/2010/main" val="3103484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0648"/>
            <a:ext cx="7467600" cy="1368152"/>
          </a:xfrm>
        </p:spPr>
        <p:txBody>
          <a:bodyPr>
            <a:noAutofit/>
          </a:bodyPr>
          <a:lstStyle/>
          <a:p>
            <a:r>
              <a:rPr lang="tr-TR" sz="2400" b="1" dirty="0"/>
              <a:t>İSTENMEYEN DAVRANIŞLARA KARŞI EYLEMLER </a:t>
            </a:r>
            <a:br>
              <a:rPr lang="tr-TR" sz="2400" b="1" dirty="0"/>
            </a:br>
            <a:endParaRPr lang="tr-TR" sz="2400" dirty="0"/>
          </a:p>
        </p:txBody>
      </p:sp>
      <p:sp>
        <p:nvSpPr>
          <p:cNvPr id="3" name="İçerik Yer Tutucusu 2"/>
          <p:cNvSpPr>
            <a:spLocks noGrp="1"/>
          </p:cNvSpPr>
          <p:nvPr>
            <p:ph sz="quarter" idx="1"/>
          </p:nvPr>
        </p:nvSpPr>
        <p:spPr/>
        <p:txBody>
          <a:bodyPr/>
          <a:lstStyle/>
          <a:p>
            <a:r>
              <a:rPr lang="tr-TR" dirty="0" smtClean="0"/>
              <a:t>Sorunu anlamak.</a:t>
            </a:r>
          </a:p>
          <a:p>
            <a:r>
              <a:rPr lang="tr-TR" dirty="0" smtClean="0"/>
              <a:t>Görmezden gelmek.</a:t>
            </a:r>
            <a:endParaRPr lang="tr-TR" dirty="0"/>
          </a:p>
          <a:p>
            <a:r>
              <a:rPr lang="tr-TR" dirty="0" smtClean="0"/>
              <a:t>Uyarmak</a:t>
            </a:r>
          </a:p>
          <a:p>
            <a:r>
              <a:rPr lang="tr-TR" dirty="0" smtClean="0"/>
              <a:t>Derste değişiklik yapmak</a:t>
            </a:r>
          </a:p>
          <a:p>
            <a:r>
              <a:rPr lang="tr-TR" dirty="0" smtClean="0"/>
              <a:t>Sorumluluk vermek</a:t>
            </a:r>
          </a:p>
          <a:p>
            <a:r>
              <a:rPr lang="tr-TR" dirty="0" smtClean="0"/>
              <a:t>Öğrenciyle konuşmak</a:t>
            </a:r>
          </a:p>
          <a:p>
            <a:r>
              <a:rPr lang="tr-TR" dirty="0" smtClean="0"/>
              <a:t>Okul yönetimi ve aile ile ilişki kurmak</a:t>
            </a:r>
          </a:p>
          <a:p>
            <a:r>
              <a:rPr lang="tr-TR" dirty="0" smtClean="0"/>
              <a:t>Ceza vermek</a:t>
            </a:r>
          </a:p>
        </p:txBody>
      </p:sp>
    </p:spTree>
    <p:extLst>
      <p:ext uri="{BB962C8B-B14F-4D97-AF65-F5344CB8AC3E}">
        <p14:creationId xmlns:p14="http://schemas.microsoft.com/office/powerpoint/2010/main" val="3189654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
            </a:r>
            <a:br>
              <a:rPr lang="tr-TR" b="1" dirty="0" smtClean="0"/>
            </a:br>
            <a:r>
              <a:rPr lang="tr-TR" b="1" dirty="0"/>
              <a:t/>
            </a:r>
            <a:br>
              <a:rPr lang="tr-TR" b="1" dirty="0"/>
            </a:br>
            <a:r>
              <a:rPr lang="tr-TR" b="1" dirty="0" smtClean="0"/>
              <a:t/>
            </a:r>
            <a:br>
              <a:rPr lang="tr-TR" b="1" dirty="0" smtClean="0"/>
            </a:br>
            <a:r>
              <a:rPr lang="tr-TR" b="1" dirty="0"/>
              <a:t/>
            </a:r>
            <a:br>
              <a:rPr lang="tr-TR" b="1" dirty="0"/>
            </a:br>
            <a:r>
              <a:rPr lang="tr-TR" b="1" dirty="0" smtClean="0"/>
              <a:t>KARŞI EYLEMLERDE GÖZETİLMESİ GEREKENLER</a:t>
            </a:r>
            <a:endParaRPr lang="tr-TR" dirty="0"/>
          </a:p>
        </p:txBody>
      </p:sp>
      <p:sp>
        <p:nvSpPr>
          <p:cNvPr id="3" name="İçerik Yer Tutucusu 2"/>
          <p:cNvSpPr>
            <a:spLocks noGrp="1"/>
          </p:cNvSpPr>
          <p:nvPr>
            <p:ph sz="quarter" idx="1"/>
          </p:nvPr>
        </p:nvSpPr>
        <p:spPr/>
        <p:txBody>
          <a:bodyPr>
            <a:normAutofit fontScale="92500" lnSpcReduction="10000"/>
          </a:bodyPr>
          <a:lstStyle/>
          <a:p>
            <a:r>
              <a:rPr lang="tr-TR" dirty="0" smtClean="0"/>
              <a:t>İstenmeyen davranışta bulunan öğrenciye karşı eylemde bulunurken, bu eylemin amaçlan, öğrenciyi, sinin, dersi, öğretmeni nasıl etkileyeceği gözetilmelidir. Bu gözetim gerekleri, aşağıdaki iki </a:t>
            </a:r>
            <a:r>
              <a:rPr lang="tr-TR" dirty="0" err="1" smtClean="0"/>
              <a:t>altbaşlıkta</a:t>
            </a:r>
            <a:r>
              <a:rPr lang="tr-TR" dirty="0" smtClean="0"/>
              <a:t> ele alınmıştır. </a:t>
            </a:r>
          </a:p>
          <a:p>
            <a:r>
              <a:rPr lang="tr-TR" b="1" dirty="0" smtClean="0"/>
              <a:t>Sınıf Ortamının Bozulmasını Önlemek </a:t>
            </a:r>
          </a:p>
          <a:p>
            <a:r>
              <a:rPr lang="tr-TR" dirty="0" smtClean="0"/>
              <a:t>Davranışı hedeflemiş olan eğitim, her öğrencinin davranışıyla tek tek ilgilenilmesini gerektirir. Ama bir öğrencinin istenmeyen davranışını değiştirirken, sınıftaki diğer öğrencilerin istenmeyen davranışlara veya bunlarla ilgili tutumlara sahip olmasına yol açmamak gerekir. Bunun için de bir sorunla uğraşırken sınıfın o andaki işleyişi olasınca az engellenmeye çalışılmalıdır .</a:t>
            </a:r>
          </a:p>
          <a:p>
            <a:endParaRPr lang="tr-TR" dirty="0"/>
          </a:p>
        </p:txBody>
      </p:sp>
    </p:spTree>
    <p:extLst>
      <p:ext uri="{BB962C8B-B14F-4D97-AF65-F5344CB8AC3E}">
        <p14:creationId xmlns:p14="http://schemas.microsoft.com/office/powerpoint/2010/main" val="300725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124744"/>
            <a:ext cx="7457256" cy="3888432"/>
          </a:xfrm>
        </p:spPr>
        <p:txBody>
          <a:bodyPr/>
          <a:lstStyle/>
          <a:p>
            <a:r>
              <a:rPr lang="tr-TR" b="1" dirty="0" smtClean="0"/>
              <a:t>Öğrenci Direncinin Yönetimi</a:t>
            </a:r>
            <a:endParaRPr lang="tr-TR" b="1" dirty="0"/>
          </a:p>
        </p:txBody>
      </p:sp>
      <p:sp>
        <p:nvSpPr>
          <p:cNvPr id="4" name="Dikdörtgen 3"/>
          <p:cNvSpPr/>
          <p:nvPr/>
        </p:nvSpPr>
        <p:spPr>
          <a:xfrm>
            <a:off x="467544" y="2136339"/>
            <a:ext cx="8064896" cy="3416320"/>
          </a:xfrm>
          <a:prstGeom prst="rect">
            <a:avLst/>
          </a:prstGeom>
        </p:spPr>
        <p:txBody>
          <a:bodyPr wrap="square">
            <a:spAutoFit/>
          </a:bodyPr>
          <a:lstStyle/>
          <a:p>
            <a:r>
              <a:rPr lang="tr-TR" dirty="0"/>
              <a:t>Öğretmenin, istenmeyen öğrenci davranışına karşı tepkisi, öğrencilerce her zaman istenerek benimsenmez. Öğrenci bu tepkiyi açık veya gizli bir dirençle karşılayabilir. Sınıf tartışmalarına az katılma, bu direncin gizli, dersle ilgili olarak öğretmenle sık sık tartışma da açık şekline örnek olarak verilebilir. </a:t>
            </a:r>
            <a:endParaRPr lang="tr-TR" dirty="0" smtClean="0"/>
          </a:p>
          <a:p>
            <a:r>
              <a:rPr lang="tr-TR" dirty="0" smtClean="0"/>
              <a:t>Öğretmen </a:t>
            </a:r>
            <a:r>
              <a:rPr lang="tr-TR" dirty="0"/>
              <a:t>tepkisinin uygunluğu, olayı ve durumu dramatize etmemekle, büyütmemekle başlar. Öğretmenin gülebilmesi havayı yumuşatır, iletişimi artırır, öğrenci direncini </a:t>
            </a:r>
            <a:r>
              <a:rPr lang="tr-TR" dirty="0" smtClean="0"/>
              <a:t>azaltır. </a:t>
            </a:r>
            <a:r>
              <a:rPr lang="tr-TR" dirty="0"/>
              <a:t>Öğretmenin tepki seçimi de önemlidir. </a:t>
            </a:r>
          </a:p>
          <a:p>
            <a:endParaRPr lang="tr-TR" dirty="0" smtClean="0"/>
          </a:p>
          <a:p>
            <a:endParaRPr lang="tr-TR" dirty="0"/>
          </a:p>
          <a:p>
            <a:endParaRPr lang="tr-TR" dirty="0"/>
          </a:p>
        </p:txBody>
      </p:sp>
    </p:spTree>
    <p:extLst>
      <p:ext uri="{BB962C8B-B14F-4D97-AF65-F5344CB8AC3E}">
        <p14:creationId xmlns:p14="http://schemas.microsoft.com/office/powerpoint/2010/main" val="14303362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275</TotalTime>
  <Words>2080</Words>
  <Application>Microsoft Office PowerPoint</Application>
  <PresentationFormat>Ekran Gösterisi (4:3)</PresentationFormat>
  <Paragraphs>130</Paragraphs>
  <Slides>33</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33</vt:i4>
      </vt:variant>
    </vt:vector>
  </HeadingPairs>
  <TitlesOfParts>
    <vt:vector size="41" baseType="lpstr">
      <vt:lpstr>Arial Black</vt:lpstr>
      <vt:lpstr>Calibri</vt:lpstr>
      <vt:lpstr>Century Schoolbook</vt:lpstr>
      <vt:lpstr>Times New Roman</vt:lpstr>
      <vt:lpstr>Verdana</vt:lpstr>
      <vt:lpstr>Wingdings</vt:lpstr>
      <vt:lpstr>Wingdings 2</vt:lpstr>
      <vt:lpstr>Cumba</vt:lpstr>
      <vt:lpstr>İSTENMEYEN DAVRANIŞLARIN ÖNLENMESİ  </vt:lpstr>
      <vt:lpstr>PowerPoint Sunusu</vt:lpstr>
      <vt:lpstr>Sinif duzenini olusturma surecleri</vt:lpstr>
      <vt:lpstr>Istenmeyen davranislar</vt:lpstr>
      <vt:lpstr>Istenen davranislar</vt:lpstr>
      <vt:lpstr>İstenmeyen davranislarin sInifdisi etkileri</vt:lpstr>
      <vt:lpstr>PowerPoint Sunusu</vt:lpstr>
      <vt:lpstr>İsenmeyen davranislarin sinifici etkileri</vt:lpstr>
      <vt:lpstr>PowerPoint Sunusu</vt:lpstr>
      <vt:lpstr>SINIFIN YAPISI</vt:lpstr>
      <vt:lpstr>PowerPoint Sunusu</vt:lpstr>
      <vt:lpstr>EĞİTİM PROGRAMI</vt:lpstr>
      <vt:lpstr>Öğretim yöntemleri </vt:lpstr>
      <vt:lpstr>ÖĞRENCİ BAŞARISI</vt:lpstr>
      <vt:lpstr>PowerPoint Sunusu</vt:lpstr>
      <vt:lpstr>Öğretmenin özellikleri</vt:lpstr>
      <vt:lpstr>PowerPoint Sunusu</vt:lpstr>
      <vt:lpstr>İSTENMEYEN DAVRANIŞLARA KARŞI STRATEJİLER</vt:lpstr>
      <vt:lpstr>İSTENMEYEN DAVRANIŞLARA KARŞI STRATEJİLER</vt:lpstr>
      <vt:lpstr>İsteneni Çağrıştırıcı Davranmak </vt:lpstr>
      <vt:lpstr>PowerPoint Sunusu</vt:lpstr>
      <vt:lpstr>PowerPoint Sunusu</vt:lpstr>
      <vt:lpstr>İstenen Davranışa İnandırmak </vt:lpstr>
      <vt:lpstr>PowerPoint Sunusu</vt:lpstr>
      <vt:lpstr>İstenen Davranışı Güçlendirmek </vt:lpstr>
      <vt:lpstr>PowerPoint Sunusu</vt:lpstr>
      <vt:lpstr>PowerPoint Sunusu</vt:lpstr>
      <vt:lpstr>İSTENMEYEN DAVRANIŞLARIN DEĞİŞTİRİLMESİ   </vt:lpstr>
      <vt:lpstr>İSTENMEYEN DAVRANIŞLARA KARŞI YAKLAŞIMLAR </vt:lpstr>
      <vt:lpstr>İSTENMEYEN DAVRANIŞLARA KARŞI EYLEMLER  </vt:lpstr>
      <vt:lpstr>İSTENMEYEN DAVRANIŞLARA KARŞI EYLEMLER  </vt:lpstr>
      <vt:lpstr>    KARŞI EYLEMLERDE GÖZETİLMESİ GEREKENLER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İSTENMEYEN DAVRANIŞLARIN ÖNLENMESİ</dc:title>
  <dc:creator>özge</dc:creator>
  <cp:lastModifiedBy>Etem</cp:lastModifiedBy>
  <cp:revision>22</cp:revision>
  <dcterms:created xsi:type="dcterms:W3CDTF">2016-04-18T11:46:23Z</dcterms:created>
  <dcterms:modified xsi:type="dcterms:W3CDTF">2018-10-13T05:48:53Z</dcterms:modified>
</cp:coreProperties>
</file>