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60" r:id="rId4"/>
    <p:sldId id="259" r:id="rId5"/>
    <p:sldId id="261" r:id="rId6"/>
    <p:sldId id="262" r:id="rId7"/>
    <p:sldId id="263" r:id="rId8"/>
    <p:sldId id="264" r:id="rId9"/>
    <p:sldId id="270" r:id="rId10"/>
    <p:sldId id="265" r:id="rId11"/>
    <p:sldId id="266" r:id="rId12"/>
    <p:sldId id="268" r:id="rId13"/>
    <p:sldId id="269" r:id="rId14"/>
    <p:sldId id="271"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1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İkizkenar Üçgen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Başlık 7"/>
          <p:cNvSpPr>
            <a:spLocks noGrp="1"/>
          </p:cNvSpPr>
          <p:nvPr>
            <p:ph type="ctrTitle"/>
          </p:nvPr>
        </p:nvSpPr>
        <p:spPr>
          <a:xfrm>
            <a:off x="540544" y="776288"/>
            <a:ext cx="8062912" cy="1470025"/>
          </a:xfrm>
        </p:spPr>
        <p:txBody>
          <a:bodyPr anchor="b">
            <a:normAutofit/>
          </a:bodyPr>
          <a:lstStyle>
            <a:lvl1pPr algn="r">
              <a:defRPr sz="4400"/>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a:xfrm>
            <a:off x="1371600" y="6012656"/>
            <a:ext cx="5791200" cy="365125"/>
          </a:xfrm>
        </p:spPr>
        <p:txBody>
          <a:bodyPr tIns="0" bIns="0" anchor="t"/>
          <a:lstStyle>
            <a:lvl1pPr algn="r">
              <a:defRPr sz="1000"/>
            </a:lvl1pPr>
          </a:lstStyle>
          <a:p>
            <a:fld id="{268BD23E-D4AE-48C1-838B-E8B6278ECE44}" type="datetimeFigureOut">
              <a:rPr lang="tr-TR" smtClean="0"/>
              <a:t>13.10.2018</a:t>
            </a:fld>
            <a:endParaRPr lang="tr-TR"/>
          </a:p>
        </p:txBody>
      </p:sp>
      <p:sp>
        <p:nvSpPr>
          <p:cNvPr id="17" name="Altbilgi Yer Tutucusu 16"/>
          <p:cNvSpPr>
            <a:spLocks noGrp="1"/>
          </p:cNvSpPr>
          <p:nvPr>
            <p:ph type="ftr" sz="quarter" idx="11"/>
          </p:nvPr>
        </p:nvSpPr>
        <p:spPr>
          <a:xfrm>
            <a:off x="1371600" y="5650704"/>
            <a:ext cx="5791200" cy="365125"/>
          </a:xfrm>
        </p:spPr>
        <p:txBody>
          <a:bodyPr tIns="0" bIns="0" anchor="b"/>
          <a:lstStyle>
            <a:lvl1pPr algn="r">
              <a:defRPr sz="1100"/>
            </a:lvl1pPr>
          </a:lstStyle>
          <a:p>
            <a:endParaRPr lang="tr-TR"/>
          </a:p>
        </p:txBody>
      </p:sp>
      <p:sp>
        <p:nvSpPr>
          <p:cNvPr id="29" name="Slayt Numarası Yer Tutucusu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3A0FC4E4-EF33-439B-94BA-581EC06F07E1}"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7494"/>
            <a:ext cx="8229600" cy="1399032"/>
          </a:xfrm>
        </p:spPr>
        <p:txBody>
          <a:bodyPr/>
          <a:lstStyle/>
          <a:p>
            <a:r>
              <a:rPr kumimoji="0" lang="tr-TR" smtClean="0"/>
              <a:t>Asıl başlık stili için tıklatın</a:t>
            </a:r>
            <a:endParaRPr kumimoji="0" lang="en-US"/>
          </a:p>
        </p:txBody>
      </p:sp>
      <p:sp>
        <p:nvSpPr>
          <p:cNvPr id="3" name="İçerik Yer Tutucusu 2"/>
          <p:cNvSpPr>
            <a:spLocks noGrp="1"/>
          </p:cNvSpPr>
          <p:nvPr>
            <p:ph idx="1"/>
          </p:nvPr>
        </p:nvSpPr>
        <p:spPr>
          <a:xfrm>
            <a:off x="457200" y="1882808"/>
            <a:ext cx="8229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a:xfrm>
            <a:off x="4791456" y="6480048"/>
            <a:ext cx="2133600" cy="301752"/>
          </a:xfrm>
        </p:spPr>
        <p:txBody>
          <a:bodyPr/>
          <a:lstStyle/>
          <a:p>
            <a:fld id="{268BD23E-D4AE-48C1-838B-E8B6278ECE44}" type="datetimeFigureOut">
              <a:rPr lang="tr-TR" smtClean="0"/>
              <a:t>13.10.2018</a:t>
            </a:fld>
            <a:endParaRPr lang="tr-TR"/>
          </a:p>
        </p:txBody>
      </p:sp>
      <p:sp>
        <p:nvSpPr>
          <p:cNvPr id="5" name="Altbilgi Yer Tutucusu 4"/>
          <p:cNvSpPr>
            <a:spLocks noGrp="1"/>
          </p:cNvSpPr>
          <p:nvPr>
            <p:ph type="ftr" sz="quarter" idx="11"/>
          </p:nvPr>
        </p:nvSpPr>
        <p:spPr>
          <a:xfrm>
            <a:off x="457200" y="6480969"/>
            <a:ext cx="4260056" cy="300831"/>
          </a:xfrm>
        </p:spPr>
        <p:txBody>
          <a:bodyPr/>
          <a:lstStyle/>
          <a:p>
            <a:endParaRPr lang="tr-TR"/>
          </a:p>
        </p:txBody>
      </p:sp>
      <p:sp>
        <p:nvSpPr>
          <p:cNvPr id="6" name="Slayt Numarası Yer Tutucusu 5"/>
          <p:cNvSpPr>
            <a:spLocks noGrp="1"/>
          </p:cNvSpPr>
          <p:nvPr>
            <p:ph type="sldNum" sz="quarter" idx="12"/>
          </p:nvPr>
        </p:nvSpPr>
        <p:spPr/>
        <p:txBody>
          <a:bodyPr/>
          <a:lstStyle/>
          <a:p>
            <a:fld id="{3A0FC4E4-EF33-439B-94BA-581EC06F07E1}"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1"/>
      </p:bgRef>
    </p:bg>
    <p:spTree>
      <p:nvGrpSpPr>
        <p:cNvPr id="1" name=""/>
        <p:cNvGrpSpPr/>
        <p:nvPr/>
      </p:nvGrpSpPr>
      <p:grpSpPr>
        <a:xfrm>
          <a:off x="0" y="0"/>
          <a:ext cx="0" cy="0"/>
          <a:chOff x="0" y="0"/>
          <a:chExt cx="0" cy="0"/>
        </a:xfrm>
      </p:grpSpPr>
      <p:sp>
        <p:nvSpPr>
          <p:cNvPr id="9" name="Dik Üçgen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kizkenar Üçgen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Veri Yer Tutucusu 3"/>
          <p:cNvSpPr>
            <a:spLocks noGrp="1"/>
          </p:cNvSpPr>
          <p:nvPr>
            <p:ph type="dt" sz="half" idx="10"/>
          </p:nvPr>
        </p:nvSpPr>
        <p:spPr>
          <a:xfrm>
            <a:off x="6955632" y="6477000"/>
            <a:ext cx="2133600" cy="304800"/>
          </a:xfrm>
        </p:spPr>
        <p:txBody>
          <a:bodyPr/>
          <a:lstStyle/>
          <a:p>
            <a:fld id="{268BD23E-D4AE-48C1-838B-E8B6278ECE44}" type="datetimeFigureOut">
              <a:rPr lang="tr-TR" smtClean="0"/>
              <a:t>13.10.2018</a:t>
            </a:fld>
            <a:endParaRPr lang="tr-TR"/>
          </a:p>
        </p:txBody>
      </p:sp>
      <p:sp>
        <p:nvSpPr>
          <p:cNvPr id="5" name="Altbilgi Yer Tutucusu 4"/>
          <p:cNvSpPr>
            <a:spLocks noGrp="1"/>
          </p:cNvSpPr>
          <p:nvPr>
            <p:ph type="ftr" sz="quarter" idx="11"/>
          </p:nvPr>
        </p:nvSpPr>
        <p:spPr>
          <a:xfrm>
            <a:off x="2619376" y="6480969"/>
            <a:ext cx="4260056" cy="300831"/>
          </a:xfrm>
        </p:spPr>
        <p:txBody>
          <a:bodyPr/>
          <a:lstStyle/>
          <a:p>
            <a:endParaRPr lang="tr-TR"/>
          </a:p>
        </p:txBody>
      </p:sp>
      <p:sp>
        <p:nvSpPr>
          <p:cNvPr id="6" name="Slayt Numarası Yer Tutucusu 5"/>
          <p:cNvSpPr>
            <a:spLocks noGrp="1"/>
          </p:cNvSpPr>
          <p:nvPr>
            <p:ph type="sldNum" sz="quarter" idx="12"/>
          </p:nvPr>
        </p:nvSpPr>
        <p:spPr>
          <a:xfrm>
            <a:off x="8451056" y="809624"/>
            <a:ext cx="502920" cy="300831"/>
          </a:xfrm>
        </p:spPr>
        <p:txBody>
          <a:bodyPr/>
          <a:lstStyle/>
          <a:p>
            <a:fld id="{3A0FC4E4-EF33-439B-94BA-581EC06F07E1}" type="slidenum">
              <a:rPr lang="tr-TR" smtClean="0"/>
              <a:t>‹#›</a:t>
            </a:fld>
            <a:endParaRPr lang="tr-TR"/>
          </a:p>
        </p:txBody>
      </p:sp>
      <p:cxnSp>
        <p:nvCxnSpPr>
          <p:cNvPr id="11" name="Düz Bağlayıcı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Düz Bağlayıcı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Başlık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marL="0" algn="l">
              <a:defRPr/>
            </a:lvl1pPr>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a:xfrm>
            <a:off x="4791456" y="6480969"/>
            <a:ext cx="2133600" cy="301752"/>
          </a:xfrm>
        </p:spPr>
        <p:txBody>
          <a:bodyPr/>
          <a:lstStyle/>
          <a:p>
            <a:fld id="{268BD23E-D4AE-48C1-838B-E8B6278ECE44}" type="datetimeFigureOut">
              <a:rPr lang="tr-TR" smtClean="0"/>
              <a:t>13.10.2018</a:t>
            </a:fld>
            <a:endParaRPr lang="tr-TR"/>
          </a:p>
        </p:txBody>
      </p:sp>
      <p:sp>
        <p:nvSpPr>
          <p:cNvPr id="6" name="Altbilgi Yer Tutucusu 5"/>
          <p:cNvSpPr>
            <a:spLocks noGrp="1"/>
          </p:cNvSpPr>
          <p:nvPr>
            <p:ph type="ftr" sz="quarter" idx="11"/>
          </p:nvPr>
        </p:nvSpPr>
        <p:spPr>
          <a:xfrm>
            <a:off x="457200" y="6480969"/>
            <a:ext cx="4260056" cy="301752"/>
          </a:xfrm>
        </p:spPr>
        <p:txBody>
          <a:bodyPr/>
          <a:lstStyle/>
          <a:p>
            <a:endParaRPr lang="tr-TR"/>
          </a:p>
        </p:txBody>
      </p:sp>
      <p:sp>
        <p:nvSpPr>
          <p:cNvPr id="7" name="Slayt Numarası Yer Tutucusu 6"/>
          <p:cNvSpPr>
            <a:spLocks noGrp="1"/>
          </p:cNvSpPr>
          <p:nvPr>
            <p:ph type="sldNum" sz="quarter" idx="12"/>
          </p:nvPr>
        </p:nvSpPr>
        <p:spPr>
          <a:xfrm>
            <a:off x="7589520" y="6480969"/>
            <a:ext cx="502920" cy="301752"/>
          </a:xfrm>
        </p:spPr>
        <p:txBody>
          <a:bodyPr/>
          <a:lstStyle/>
          <a:p>
            <a:fld id="{3A0FC4E4-EF33-439B-94BA-581EC06F07E1}"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2">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a:xfrm>
            <a:off x="4791456" y="6480969"/>
            <a:ext cx="2130552" cy="301752"/>
          </a:xfrm>
        </p:spPr>
        <p:txBody>
          <a:bodyPr/>
          <a:lstStyle/>
          <a:p>
            <a:fld id="{268BD23E-D4AE-48C1-838B-E8B6278ECE44}" type="datetimeFigureOut">
              <a:rPr lang="tr-TR" smtClean="0"/>
              <a:t>13.10.2018</a:t>
            </a:fld>
            <a:endParaRPr lang="tr-TR"/>
          </a:p>
        </p:txBody>
      </p:sp>
      <p:sp>
        <p:nvSpPr>
          <p:cNvPr id="8" name="Altbilgi Yer Tutucusu 7"/>
          <p:cNvSpPr>
            <a:spLocks noGrp="1"/>
          </p:cNvSpPr>
          <p:nvPr>
            <p:ph type="ftr" sz="quarter" idx="11"/>
          </p:nvPr>
        </p:nvSpPr>
        <p:spPr>
          <a:xfrm>
            <a:off x="457200" y="6480969"/>
            <a:ext cx="4261104" cy="301752"/>
          </a:xfrm>
        </p:spPr>
        <p:txBody>
          <a:bodyPr/>
          <a:lstStyle/>
          <a:p>
            <a:endParaRPr lang="tr-TR"/>
          </a:p>
        </p:txBody>
      </p:sp>
      <p:sp>
        <p:nvSpPr>
          <p:cNvPr id="9" name="Slayt Numarası Yer Tutucusu 8"/>
          <p:cNvSpPr>
            <a:spLocks noGrp="1"/>
          </p:cNvSpPr>
          <p:nvPr>
            <p:ph type="sldNum" sz="quarter" idx="12"/>
          </p:nvPr>
        </p:nvSpPr>
        <p:spPr>
          <a:xfrm>
            <a:off x="7589520" y="6483096"/>
            <a:ext cx="502920" cy="301752"/>
          </a:xfrm>
        </p:spPr>
        <p:txBody>
          <a:bodyPr/>
          <a:lstStyle>
            <a:lvl1pPr algn="ctr">
              <a:defRPr/>
            </a:lvl1pPr>
          </a:lstStyle>
          <a:p>
            <a:fld id="{3A0FC4E4-EF33-439B-94BA-581EC06F07E1}"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b="0"/>
            </a:lvl1p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268BD23E-D4AE-48C1-838B-E8B6278ECE44}" type="datetimeFigureOut">
              <a:rPr lang="tr-TR" smtClean="0"/>
              <a:t>13.10.2018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A0FC4E4-EF33-439B-94BA-581EC06F07E1}"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a:xfrm>
            <a:off x="4791456" y="6480969"/>
            <a:ext cx="2133600" cy="301752"/>
          </a:xfrm>
        </p:spPr>
        <p:txBody>
          <a:bodyPr/>
          <a:lstStyle/>
          <a:p>
            <a:fld id="{268BD23E-D4AE-48C1-838B-E8B6278ECE44}" type="datetimeFigureOut">
              <a:rPr lang="tr-TR" smtClean="0"/>
              <a:t>13.10.2018</a:t>
            </a:fld>
            <a:endParaRPr lang="tr-TR"/>
          </a:p>
        </p:txBody>
      </p:sp>
      <p:sp>
        <p:nvSpPr>
          <p:cNvPr id="3" name="Altbilgi Yer Tutucusu 2"/>
          <p:cNvSpPr>
            <a:spLocks noGrp="1"/>
          </p:cNvSpPr>
          <p:nvPr>
            <p:ph type="ftr" sz="quarter" idx="11"/>
          </p:nvPr>
        </p:nvSpPr>
        <p:spPr>
          <a:xfrm>
            <a:off x="457200" y="6481890"/>
            <a:ext cx="4260056" cy="300831"/>
          </a:xfrm>
        </p:spPr>
        <p:txBody>
          <a:bodyPr/>
          <a:lstStyle/>
          <a:p>
            <a:endParaRPr lang="tr-TR"/>
          </a:p>
        </p:txBody>
      </p:sp>
      <p:sp>
        <p:nvSpPr>
          <p:cNvPr id="4" name="Slayt Numarası Yer Tutucusu 3"/>
          <p:cNvSpPr>
            <a:spLocks noGrp="1"/>
          </p:cNvSpPr>
          <p:nvPr>
            <p:ph type="sldNum" sz="quarter" idx="12"/>
          </p:nvPr>
        </p:nvSpPr>
        <p:spPr>
          <a:xfrm>
            <a:off x="7589520" y="6480969"/>
            <a:ext cx="502920" cy="301752"/>
          </a:xfrm>
        </p:spPr>
        <p:txBody>
          <a:bodyPr/>
          <a:lstStyle/>
          <a:p>
            <a:fld id="{3A0FC4E4-EF33-439B-94BA-581EC06F07E1}"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2">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a:xfrm>
            <a:off x="6278976" y="6556248"/>
            <a:ext cx="2133600" cy="301752"/>
          </a:xfrm>
        </p:spPr>
        <p:txBody>
          <a:bodyPr/>
          <a:lstStyle>
            <a:lvl1pPr>
              <a:defRPr sz="900"/>
            </a:lvl1pPr>
          </a:lstStyle>
          <a:p>
            <a:fld id="{268BD23E-D4AE-48C1-838B-E8B6278ECE44}" type="datetimeFigureOut">
              <a:rPr lang="tr-TR" smtClean="0"/>
              <a:t>13.10.2018</a:t>
            </a:fld>
            <a:endParaRPr lang="tr-TR"/>
          </a:p>
        </p:txBody>
      </p:sp>
      <p:sp>
        <p:nvSpPr>
          <p:cNvPr id="6" name="Altbilgi Yer Tutucusu 5"/>
          <p:cNvSpPr>
            <a:spLocks noGrp="1"/>
          </p:cNvSpPr>
          <p:nvPr>
            <p:ph type="ftr" sz="quarter" idx="11"/>
          </p:nvPr>
        </p:nvSpPr>
        <p:spPr>
          <a:xfrm>
            <a:off x="1135856" y="6556248"/>
            <a:ext cx="5143120" cy="301752"/>
          </a:xfrm>
        </p:spPr>
        <p:txBody>
          <a:bodyPr/>
          <a:lstStyle>
            <a:lvl1pPr>
              <a:defRPr sz="900"/>
            </a:lvl1pPr>
          </a:lstStyle>
          <a:p>
            <a:endParaRPr lang="tr-TR"/>
          </a:p>
        </p:txBody>
      </p:sp>
      <p:sp>
        <p:nvSpPr>
          <p:cNvPr id="7" name="Slayt Numarası Yer Tutucusu 6"/>
          <p:cNvSpPr>
            <a:spLocks noGrp="1"/>
          </p:cNvSpPr>
          <p:nvPr>
            <p:ph type="sldNum" sz="quarter" idx="12"/>
          </p:nvPr>
        </p:nvSpPr>
        <p:spPr>
          <a:xfrm>
            <a:off x="8410576" y="6556248"/>
            <a:ext cx="502920" cy="301752"/>
          </a:xfrm>
        </p:spPr>
        <p:txBody>
          <a:bodyPr/>
          <a:lstStyle>
            <a:lvl1pPr>
              <a:defRPr sz="900"/>
            </a:lvl1pPr>
          </a:lstStyle>
          <a:p>
            <a:fld id="{3A0FC4E4-EF33-439B-94BA-581EC06F07E1}"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a:xfrm>
            <a:off x="6108192" y="6556248"/>
            <a:ext cx="2103120" cy="301752"/>
          </a:xfrm>
        </p:spPr>
        <p:txBody>
          <a:bodyPr/>
          <a:lstStyle>
            <a:lvl1pPr>
              <a:defRPr sz="900"/>
            </a:lvl1pPr>
          </a:lstStyle>
          <a:p>
            <a:fld id="{268BD23E-D4AE-48C1-838B-E8B6278ECE44}" type="datetimeFigureOut">
              <a:rPr lang="tr-TR" smtClean="0"/>
              <a:t>13.10.2018</a:t>
            </a:fld>
            <a:endParaRPr lang="tr-TR"/>
          </a:p>
        </p:txBody>
      </p:sp>
      <p:sp>
        <p:nvSpPr>
          <p:cNvPr id="6" name="Altbilgi Yer Tutucusu 5"/>
          <p:cNvSpPr>
            <a:spLocks noGrp="1"/>
          </p:cNvSpPr>
          <p:nvPr>
            <p:ph type="ftr" sz="quarter" idx="11"/>
          </p:nvPr>
        </p:nvSpPr>
        <p:spPr>
          <a:xfrm>
            <a:off x="1170432" y="6557169"/>
            <a:ext cx="4948072" cy="301752"/>
          </a:xfrm>
        </p:spPr>
        <p:txBody>
          <a:bodyPr/>
          <a:lstStyle>
            <a:lvl1pPr>
              <a:defRPr sz="900"/>
            </a:lvl1pPr>
          </a:lstStyle>
          <a:p>
            <a:endParaRPr lang="tr-TR"/>
          </a:p>
        </p:txBody>
      </p:sp>
      <p:sp>
        <p:nvSpPr>
          <p:cNvPr id="7" name="Slayt Numarası Yer Tutucusu 6"/>
          <p:cNvSpPr>
            <a:spLocks noGrp="1"/>
          </p:cNvSpPr>
          <p:nvPr>
            <p:ph type="sldNum" sz="quarter" idx="12"/>
          </p:nvPr>
        </p:nvSpPr>
        <p:spPr>
          <a:xfrm>
            <a:off x="8217192" y="6556248"/>
            <a:ext cx="365760" cy="301752"/>
          </a:xfrm>
        </p:spPr>
        <p:txBody>
          <a:bodyPr/>
          <a:lstStyle>
            <a:lvl1pPr algn="ctr">
              <a:defRPr sz="900"/>
            </a:lvl1pPr>
          </a:lstStyle>
          <a:p>
            <a:fld id="{3A0FC4E4-EF33-439B-94BA-581EC06F07E1}"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268BD23E-D4AE-48C1-838B-E8B6278ECE44}"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A0FC4E4-EF33-439B-94BA-581EC06F07E1}"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781800" y="381000"/>
            <a:ext cx="1905000" cy="5486400"/>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381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268BD23E-D4AE-48C1-838B-E8B6278ECE44}"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A0FC4E4-EF33-439B-94BA-581EC06F07E1}"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Dik Üçgen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Düz Bağlayıcı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Düz Bağlayıcı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Başlık Yer Tutucusu 21"/>
          <p:cNvSpPr>
            <a:spLocks noGrp="1"/>
          </p:cNvSpPr>
          <p:nvPr>
            <p:ph type="title"/>
          </p:nvPr>
        </p:nvSpPr>
        <p:spPr>
          <a:xfrm>
            <a:off x="457200" y="267494"/>
            <a:ext cx="8229600" cy="1399032"/>
          </a:xfrm>
          <a:prstGeom prst="rect">
            <a:avLst/>
          </a:prstGeom>
        </p:spPr>
        <p:txBody>
          <a:bodyPr vert="horz" anchor="ctr">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268BD23E-D4AE-48C1-838B-E8B6278ECE44}" type="datetimeFigureOut">
              <a:rPr lang="tr-TR" smtClean="0"/>
              <a:t>13.10.2018</a:t>
            </a:fld>
            <a:endParaRPr lang="tr-TR"/>
          </a:p>
        </p:txBody>
      </p:sp>
      <p:sp>
        <p:nvSpPr>
          <p:cNvPr id="3" name="Altbilgi Yer Tutucusu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tr-TR"/>
          </a:p>
        </p:txBody>
      </p:sp>
      <p:sp>
        <p:nvSpPr>
          <p:cNvPr id="23" name="Slayt Numarası Yer Tutucusu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3A0FC4E4-EF33-439B-94BA-581EC06F07E1}" type="slidenum">
              <a:rPr lang="tr-TR" smtClean="0"/>
              <a:t>‹#›</a:t>
            </a:fld>
            <a:endParaRPr lang="tr-T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55576" y="548680"/>
            <a:ext cx="7772400" cy="1683618"/>
          </a:xfrm>
        </p:spPr>
        <p:txBody>
          <a:bodyPr/>
          <a:lstStyle/>
          <a:p>
            <a:r>
              <a:rPr lang="tr-TR" b="1" dirty="0" smtClean="0">
                <a:solidFill>
                  <a:schemeClr val="accent4">
                    <a:lumMod val="50000"/>
                  </a:schemeClr>
                </a:solidFill>
                <a:latin typeface="Cooper Black" pitchFamily="18" charset="0"/>
              </a:rPr>
              <a:t>İSTENMEYEN DAVRANIŞLAR</a:t>
            </a:r>
            <a:endParaRPr lang="tr-TR" b="1" dirty="0">
              <a:solidFill>
                <a:schemeClr val="accent4">
                  <a:lumMod val="50000"/>
                </a:schemeClr>
              </a:solidFill>
              <a:latin typeface="Cooper Black" pitchFamily="18" charset="0"/>
            </a:endParaRPr>
          </a:p>
        </p:txBody>
      </p:sp>
      <p:pic>
        <p:nvPicPr>
          <p:cNvPr id="1026" name="Picture 2" descr="C:\Users\pc\Desktop\Ogretmen-ve-Ogrenc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356992"/>
            <a:ext cx="6768752" cy="350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065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1189854"/>
          </a:xfrm>
        </p:spPr>
        <p:txBody>
          <a:bodyPr>
            <a:noAutofit/>
          </a:bodyPr>
          <a:lstStyle/>
          <a:p>
            <a:r>
              <a:rPr lang="tr-TR" sz="2800" b="1" dirty="0" smtClean="0"/>
              <a:t>SINIFTA İSTENMEYEN ÖĞRENCİ DAVRANIŞLARI VE ÇÖZÜM YOLLARI</a:t>
            </a:r>
            <a:endParaRPr lang="tr-TR" sz="2800" b="1" dirty="0"/>
          </a:p>
        </p:txBody>
      </p:sp>
      <p:sp>
        <p:nvSpPr>
          <p:cNvPr id="3" name="İçerik Yer Tutucusu 2"/>
          <p:cNvSpPr>
            <a:spLocks noGrp="1"/>
          </p:cNvSpPr>
          <p:nvPr>
            <p:ph idx="1"/>
          </p:nvPr>
        </p:nvSpPr>
        <p:spPr>
          <a:xfrm>
            <a:off x="457200" y="1600200"/>
            <a:ext cx="8229600" cy="5141168"/>
          </a:xfrm>
        </p:spPr>
        <p:txBody>
          <a:bodyPr>
            <a:normAutofit fontScale="77500" lnSpcReduction="20000"/>
          </a:bodyPr>
          <a:lstStyle/>
          <a:p>
            <a:r>
              <a:rPr lang="tr-TR" b="1" dirty="0" smtClean="0">
                <a:solidFill>
                  <a:schemeClr val="accent1">
                    <a:lumMod val="60000"/>
                    <a:lumOff val="40000"/>
                  </a:schemeClr>
                </a:solidFill>
              </a:rPr>
              <a:t>İstenmeyen Davranışın Ortaya Çıkmaması İçin Kullanılabilecek Stratejiler İstenmeyen davranışların ortaya çıkmasını engellemek için izlenmesi gereken stratejiler şunlardır:</a:t>
            </a:r>
          </a:p>
          <a:p>
            <a:r>
              <a:rPr lang="tr-TR" b="1" dirty="0" smtClean="0">
                <a:solidFill>
                  <a:schemeClr val="accent1">
                    <a:lumMod val="60000"/>
                    <a:lumOff val="40000"/>
                  </a:schemeClr>
                </a:solidFill>
              </a:rPr>
              <a:t>Öğrencileri Sürekli Olarak İzlemek: </a:t>
            </a:r>
            <a:r>
              <a:rPr lang="tr-TR" dirty="0" smtClean="0"/>
              <a:t>Öğretmen ders esnasında gözleri ile sınıfın tümünü gözlemeli, öğrencilerin tümünü görebileceği yerlerde durmalıdır. </a:t>
            </a:r>
          </a:p>
          <a:p>
            <a:r>
              <a:rPr lang="tr-TR" b="1" dirty="0" smtClean="0">
                <a:solidFill>
                  <a:schemeClr val="accent1">
                    <a:lumMod val="60000"/>
                    <a:lumOff val="40000"/>
                  </a:schemeClr>
                </a:solidFill>
              </a:rPr>
              <a:t>Akıcı Etkinlik: </a:t>
            </a:r>
            <a:r>
              <a:rPr lang="tr-TR" dirty="0" smtClean="0"/>
              <a:t>Ders planı hazırlanırken sürecin akıcı olmasına, öğrencilere boş kalabilecekleri bir zaman dilimi bırakılmamasına özen gösterilmelidir. Sınıf yönetiminin önemli bir özelliği, sınıf etkinliklerinin kesintiye uğramadan devam etmesini sağlamaktır. </a:t>
            </a:r>
          </a:p>
          <a:p>
            <a:r>
              <a:rPr lang="tr-TR" b="1" dirty="0" smtClean="0">
                <a:solidFill>
                  <a:schemeClr val="accent1">
                    <a:lumMod val="60000"/>
                    <a:lumOff val="40000"/>
                  </a:schemeClr>
                </a:solidFill>
              </a:rPr>
              <a:t>Öğrencileri Motive Etmek ve Motivasyonu Dersin Sonuna Kadar Sürdürmek: </a:t>
            </a:r>
            <a:r>
              <a:rPr lang="tr-TR" dirty="0" smtClean="0"/>
              <a:t>Öğrencileri motive etmek için onlara aktif olma fırsatı verilmeli, öğretmen merkezli öğretim yöntemleri terk edilmeli, mümkün olduğunca fazla öğrenciye söz hakkı verilmelidir. </a:t>
            </a:r>
            <a:endParaRPr lang="tr-TR" dirty="0"/>
          </a:p>
        </p:txBody>
      </p:sp>
    </p:spTree>
    <p:extLst>
      <p:ext uri="{BB962C8B-B14F-4D97-AF65-F5344CB8AC3E}">
        <p14:creationId xmlns:p14="http://schemas.microsoft.com/office/powerpoint/2010/main" val="275029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İstenmeyen Davranışlar Karşısında Gösterilmesi Gereken Öğretmen Tepkileri</a:t>
            </a:r>
          </a:p>
        </p:txBody>
      </p:sp>
      <p:sp>
        <p:nvSpPr>
          <p:cNvPr id="3" name="İçerik Yer Tutucusu 2"/>
          <p:cNvSpPr>
            <a:spLocks noGrp="1"/>
          </p:cNvSpPr>
          <p:nvPr>
            <p:ph idx="1"/>
          </p:nvPr>
        </p:nvSpPr>
        <p:spPr/>
        <p:txBody>
          <a:bodyPr>
            <a:normAutofit fontScale="92500"/>
          </a:bodyPr>
          <a:lstStyle/>
          <a:p>
            <a:r>
              <a:rPr lang="tr-TR" b="1" dirty="0" smtClean="0">
                <a:solidFill>
                  <a:schemeClr val="accent1">
                    <a:lumMod val="60000"/>
                    <a:lumOff val="40000"/>
                  </a:schemeClr>
                </a:solidFill>
              </a:rPr>
              <a:t>Sorunu </a:t>
            </a:r>
            <a:r>
              <a:rPr lang="tr-TR" b="1" dirty="0">
                <a:solidFill>
                  <a:schemeClr val="accent1">
                    <a:lumMod val="60000"/>
                    <a:lumOff val="40000"/>
                  </a:schemeClr>
                </a:solidFill>
              </a:rPr>
              <a:t>Anlamak: </a:t>
            </a:r>
            <a:r>
              <a:rPr lang="tr-TR" dirty="0"/>
              <a:t>İstenmeyen öğrenci davranışları karşısında, öğretmenin yapması gereken ilk iş, sorunu anlamak olmalıdır. Sorunun doğru bir biçimde anlaşılması, doğru bir yaklaşımla çözülmesi için ön koşuludur. Davranışı anlamak, mevcut sorunların nedenlerini tanımlamanın ötesinde, gelecekte ortaya çıkabilecek istenmeyen davranışların kestirilmesi açısından da gereklidir.</a:t>
            </a:r>
          </a:p>
        </p:txBody>
      </p:sp>
    </p:spTree>
    <p:extLst>
      <p:ext uri="{BB962C8B-B14F-4D97-AF65-F5344CB8AC3E}">
        <p14:creationId xmlns:p14="http://schemas.microsoft.com/office/powerpoint/2010/main" val="219463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618096"/>
          </a:xfrm>
        </p:spPr>
        <p:txBody>
          <a:bodyPr>
            <a:normAutofit fontScale="85000" lnSpcReduction="20000"/>
          </a:bodyPr>
          <a:lstStyle/>
          <a:p>
            <a:r>
              <a:rPr lang="tr-TR" b="1" dirty="0">
                <a:solidFill>
                  <a:schemeClr val="accent1">
                    <a:lumMod val="60000"/>
                    <a:lumOff val="40000"/>
                  </a:schemeClr>
                </a:solidFill>
              </a:rPr>
              <a:t>Öğrencilerin İlgilerini Anlamak ve Derse İlgiyi Arttırmak: </a:t>
            </a:r>
            <a:r>
              <a:rPr lang="tr-TR" dirty="0"/>
              <a:t>Öğretmen iyi bir gözlemle öğrencilerinin ilgi düzeylerini keşfetmeye çalışmalı, ilginin dağılması ve sıkılma belirtilerinin görülmesi durumunda güncel bir konuyu tartışmak, mantık ve zeka oyunlarını kullanmak, birkaç dakika serbest faaliyet yapmalarına izin vermek vb. gibi bazı şeyleri kullanarak ilgilerini yeniden kazanmaya çalışmalıdır. </a:t>
            </a:r>
            <a:endParaRPr lang="tr-TR" dirty="0" smtClean="0"/>
          </a:p>
          <a:p>
            <a:r>
              <a:rPr lang="tr-TR" b="1" dirty="0" smtClean="0">
                <a:solidFill>
                  <a:schemeClr val="accent1">
                    <a:lumMod val="60000"/>
                    <a:lumOff val="40000"/>
                  </a:schemeClr>
                </a:solidFill>
              </a:rPr>
              <a:t>Sınıf </a:t>
            </a:r>
            <a:r>
              <a:rPr lang="tr-TR" b="1" dirty="0">
                <a:solidFill>
                  <a:schemeClr val="accent1">
                    <a:lumMod val="60000"/>
                    <a:lumOff val="40000"/>
                  </a:schemeClr>
                </a:solidFill>
              </a:rPr>
              <a:t>Kurallarını Tespit Etmek: </a:t>
            </a:r>
            <a:r>
              <a:rPr lang="tr-TR" dirty="0"/>
              <a:t>Öğretmen, öğrencilerinden beklediği davranışlarla ilgili açıklamalar yapmalı, kurallar koymalı ve bu kuralların neden gerekli olduğu konusunda tatmin ve ikna edici açıklamalar yapmalıdır. </a:t>
            </a:r>
            <a:endParaRPr lang="tr-TR" dirty="0" smtClean="0"/>
          </a:p>
          <a:p>
            <a:r>
              <a:rPr lang="tr-TR" b="1" dirty="0" smtClean="0">
                <a:solidFill>
                  <a:schemeClr val="accent1">
                    <a:lumMod val="60000"/>
                    <a:lumOff val="40000"/>
                  </a:schemeClr>
                </a:solidFill>
              </a:rPr>
              <a:t>Tutarlı </a:t>
            </a:r>
            <a:r>
              <a:rPr lang="tr-TR" b="1" dirty="0">
                <a:solidFill>
                  <a:schemeClr val="accent1">
                    <a:lumMod val="60000"/>
                    <a:lumOff val="40000"/>
                  </a:schemeClr>
                </a:solidFill>
              </a:rPr>
              <a:t>Olmak: </a:t>
            </a:r>
            <a:r>
              <a:rPr lang="tr-TR" dirty="0"/>
              <a:t>Konulan kuralların aynı tutarlılıkla her derste uygulanması gerekir.</a:t>
            </a:r>
          </a:p>
        </p:txBody>
      </p:sp>
    </p:spTree>
    <p:extLst>
      <p:ext uri="{BB962C8B-B14F-4D97-AF65-F5344CB8AC3E}">
        <p14:creationId xmlns:p14="http://schemas.microsoft.com/office/powerpoint/2010/main" val="4140674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052736"/>
            <a:ext cx="8229600" cy="5402072"/>
          </a:xfrm>
        </p:spPr>
        <p:txBody>
          <a:bodyPr>
            <a:normAutofit fontScale="85000" lnSpcReduction="20000"/>
          </a:bodyPr>
          <a:lstStyle/>
          <a:p>
            <a:r>
              <a:rPr lang="tr-TR" b="1" dirty="0">
                <a:solidFill>
                  <a:schemeClr val="accent1">
                    <a:lumMod val="60000"/>
                    <a:lumOff val="40000"/>
                  </a:schemeClr>
                </a:solidFill>
              </a:rPr>
              <a:t>Görmezden Gelmek: </a:t>
            </a:r>
            <a:r>
              <a:rPr lang="tr-TR" dirty="0"/>
              <a:t>İstenmeyen davranış o an için hemen olup bitiyorsa, süreklilik göstermiyorsa görmezden gelinebilir. Ancak öğretmen, görmezden geldiği davranışı pekiştirmekten kaçınmalıdır. Çünkü, istenmeyen bir davranışta bulunan öğrenci, bu davranışının öğretmen tarafından görmezden gelinmesiyle bunun kabul edilebilir bir davranış olduğunu düşünerek aynı davranışı tekrarlayabilir. Öğretmen tekrarlanan bu davranışı da görmezden gelirse, istenmeyen davranışların pekişmesine neden olur. Bu yöntemin dikkatli kullanılması gerekir. Aksi takdirde öğrenci yaptığı yanlış davranışın öğretmen tarafından tasdik edildiği yanılgısına düşebilir.</a:t>
            </a:r>
          </a:p>
        </p:txBody>
      </p:sp>
    </p:spTree>
    <p:extLst>
      <p:ext uri="{BB962C8B-B14F-4D97-AF65-F5344CB8AC3E}">
        <p14:creationId xmlns:p14="http://schemas.microsoft.com/office/powerpoint/2010/main" val="1538258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412776"/>
            <a:ext cx="8229600" cy="5042032"/>
          </a:xfrm>
        </p:spPr>
        <p:txBody>
          <a:bodyPr>
            <a:normAutofit fontScale="77500" lnSpcReduction="20000"/>
          </a:bodyPr>
          <a:lstStyle/>
          <a:p>
            <a:r>
              <a:rPr lang="tr-TR" b="1" dirty="0">
                <a:solidFill>
                  <a:schemeClr val="accent1">
                    <a:lumMod val="60000"/>
                    <a:lumOff val="40000"/>
                  </a:schemeClr>
                </a:solidFill>
              </a:rPr>
              <a:t>Göz Teması ve Sözlü/Sözsüz Uyarıcılar Kullanmak: </a:t>
            </a:r>
            <a:r>
              <a:rPr lang="tr-TR" dirty="0"/>
              <a:t>İstenmeyen davranışı yapan öğrenciye, davranışının kabul edilemez olduğu çeşitli uyarılarla hissettirilebilir. Öğretmen vücut dilini kullanarak, dokunarak, sözle doğrudan veya dolaylı olarak soru sorarak, söz hakkı vererek veya sözü doğrudan doğruya istenmeyen davranışa getirerek öğrenciyi uyarabilir. </a:t>
            </a:r>
            <a:endParaRPr lang="tr-TR" dirty="0" smtClean="0"/>
          </a:p>
          <a:p>
            <a:r>
              <a:rPr lang="tr-TR" b="1" dirty="0" smtClean="0">
                <a:solidFill>
                  <a:schemeClr val="accent1">
                    <a:lumMod val="60000"/>
                    <a:lumOff val="40000"/>
                  </a:schemeClr>
                </a:solidFill>
              </a:rPr>
              <a:t>Yeniden Yönlendirmek</a:t>
            </a:r>
            <a:r>
              <a:rPr lang="tr-TR" b="1" dirty="0">
                <a:solidFill>
                  <a:schemeClr val="accent1">
                    <a:lumMod val="60000"/>
                    <a:lumOff val="40000"/>
                  </a:schemeClr>
                </a:solidFill>
              </a:rPr>
              <a:t>: </a:t>
            </a:r>
            <a:r>
              <a:rPr lang="tr-TR" dirty="0"/>
              <a:t>Bu yöntem, öğrencinin ne yapıyor olması gerektiğini göstermeyi içerir. Bu, ders dışı şeylerle uğraşan öğrenciye direktif verme veya yapılması gereken şeyi hatırlatacak bir ipucu verme şeklinde olabilir. Küçük sınıflarda bazen öğretmen, uygun davranışı överek öğrencileri yeniden yönlendirebilir</a:t>
            </a:r>
          </a:p>
        </p:txBody>
      </p:sp>
    </p:spTree>
    <p:extLst>
      <p:ext uri="{BB962C8B-B14F-4D97-AF65-F5344CB8AC3E}">
        <p14:creationId xmlns:p14="http://schemas.microsoft.com/office/powerpoint/2010/main" val="19604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28800"/>
            <a:ext cx="8229600" cy="4826008"/>
          </a:xfrm>
        </p:spPr>
        <p:txBody>
          <a:bodyPr>
            <a:normAutofit fontScale="85000" lnSpcReduction="10000"/>
          </a:bodyPr>
          <a:lstStyle/>
          <a:p>
            <a:r>
              <a:rPr lang="tr-TR" b="1" dirty="0">
                <a:solidFill>
                  <a:schemeClr val="accent1">
                    <a:lumMod val="60000"/>
                    <a:lumOff val="40000"/>
                  </a:schemeClr>
                </a:solidFill>
              </a:rPr>
              <a:t>Öğrencinin Yerini Değiştirmek: </a:t>
            </a:r>
            <a:r>
              <a:rPr lang="tr-TR" dirty="0"/>
              <a:t>Düzeni bozan bir öğrenci, istenmeyen davranışı sürdürme olasılığının daha az olduğu bir yere oturtulabilir. </a:t>
            </a:r>
            <a:endParaRPr lang="tr-TR" dirty="0" smtClean="0"/>
          </a:p>
          <a:p>
            <a:r>
              <a:rPr lang="tr-TR" b="1" dirty="0" smtClean="0">
                <a:solidFill>
                  <a:schemeClr val="accent1">
                    <a:lumMod val="60000"/>
                    <a:lumOff val="40000"/>
                  </a:schemeClr>
                </a:solidFill>
              </a:rPr>
              <a:t>Derste </a:t>
            </a:r>
            <a:r>
              <a:rPr lang="tr-TR" b="1" dirty="0">
                <a:solidFill>
                  <a:schemeClr val="accent1">
                    <a:lumMod val="60000"/>
                    <a:lumOff val="40000"/>
                  </a:schemeClr>
                </a:solidFill>
              </a:rPr>
              <a:t>Değişiklik Yapmak:</a:t>
            </a:r>
            <a:r>
              <a:rPr lang="tr-TR" dirty="0"/>
              <a:t> Sınıfta öğretmenin sürekli aynı yöntemleri kullanması, kendinin aktif, öğrencilerin ise pasif olması, dersin sıkıcı bir hal almasına ve öğrencilerin dikkatlerinin dağılmasına neden olur. Dikkati dağılan öğrencilerin istenmeyen davranışlara yönelmesi kaçınılmazdır. Bu yüzden ortaya çıkabilecek istenmeyen davranışlar, dersin işlenişinde, öğretim yöntemlerinde, araç ve gereçlerde değişiklikler yapılarak ortadan kaldırılabilir.</a:t>
            </a:r>
          </a:p>
        </p:txBody>
      </p:sp>
    </p:spTree>
    <p:extLst>
      <p:ext uri="{BB962C8B-B14F-4D97-AF65-F5344CB8AC3E}">
        <p14:creationId xmlns:p14="http://schemas.microsoft.com/office/powerpoint/2010/main" val="16212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28800"/>
            <a:ext cx="8229600" cy="4826008"/>
          </a:xfrm>
        </p:spPr>
        <p:txBody>
          <a:bodyPr/>
          <a:lstStyle/>
          <a:p>
            <a:r>
              <a:rPr lang="tr-TR" b="1" dirty="0">
                <a:solidFill>
                  <a:schemeClr val="accent1">
                    <a:lumMod val="60000"/>
                    <a:lumOff val="40000"/>
                  </a:schemeClr>
                </a:solidFill>
              </a:rPr>
              <a:t>Sessizlik Zamanı Vermek: </a:t>
            </a:r>
            <a:r>
              <a:rPr lang="tr-TR" dirty="0"/>
              <a:t>Bu yöntem, sınıftaki gürültüyü önlemede ve kontrolü yeniden sağlamada yararlı olabilir. Öğretmen gürültü olduğunda “Şu anda ne yapıyorsanız bırakın” gibi bir cümle kullanabilir. Sessizlik en fazla 2 dakika sürmelidir. Süre dolduğunda öğrencilerin kaldıkları yerden devam etmeleri istenmelidir.</a:t>
            </a:r>
          </a:p>
        </p:txBody>
      </p:sp>
    </p:spTree>
    <p:extLst>
      <p:ext uri="{BB962C8B-B14F-4D97-AF65-F5344CB8AC3E}">
        <p14:creationId xmlns:p14="http://schemas.microsoft.com/office/powerpoint/2010/main" val="2299439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c\Desktop\gif_animate_scuola_0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980728"/>
            <a:ext cx="6120680" cy="458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37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340768"/>
            <a:ext cx="8229600" cy="5114040"/>
          </a:xfrm>
        </p:spPr>
        <p:txBody>
          <a:bodyPr>
            <a:normAutofit fontScale="85000" lnSpcReduction="20000"/>
          </a:bodyPr>
          <a:lstStyle/>
          <a:p>
            <a:r>
              <a:rPr lang="tr-TR" b="1" dirty="0">
                <a:solidFill>
                  <a:schemeClr val="accent1">
                    <a:lumMod val="60000"/>
                    <a:lumOff val="40000"/>
                  </a:schemeClr>
                </a:solidFill>
              </a:rPr>
              <a:t>Sorumluluk Vermek: </a:t>
            </a:r>
            <a:r>
              <a:rPr lang="tr-TR" dirty="0"/>
              <a:t>Yapacak bir işi olmadığını düşünen veya işi kendisine ilginç gelmeyen öğrencinin istenmeyen davranışlara yönelmesi doğaldır. Bu durumda ona kendisini meşgul edecek bir iş vermek ya da işini kendisine daha ilginç gelecek başka bir işle değiştirmek, istenmeyen davranışların önlenmesi konusunda yararlı bir yöntemdir. Sınıf başkanlığı yapmak, araç gereç getirip götürmek, ödevleri kontrol etmek gibi sorumluluklar alan öğrenci kendi davranışını kontrol ederek istenmeyen davranışlara yönelmez. Uygun ve anlamlı etkinliklerle sorumluluk verilen öğrenciler, istenmeyen davranışlara yönelecek zamanı bulamazlar.</a:t>
            </a:r>
          </a:p>
        </p:txBody>
      </p:sp>
    </p:spTree>
    <p:extLst>
      <p:ext uri="{BB962C8B-B14F-4D97-AF65-F5344CB8AC3E}">
        <p14:creationId xmlns:p14="http://schemas.microsoft.com/office/powerpoint/2010/main" val="1581209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556792"/>
            <a:ext cx="8229600" cy="4898016"/>
          </a:xfrm>
        </p:spPr>
        <p:txBody>
          <a:bodyPr>
            <a:normAutofit fontScale="85000" lnSpcReduction="10000"/>
          </a:bodyPr>
          <a:lstStyle/>
          <a:p>
            <a:r>
              <a:rPr lang="tr-TR" b="1" dirty="0">
                <a:solidFill>
                  <a:schemeClr val="accent1">
                    <a:lumMod val="60000"/>
                    <a:lumOff val="40000"/>
                  </a:schemeClr>
                </a:solidFill>
              </a:rPr>
              <a:t>Öğrenciyle Bireysel Konuşmak: </a:t>
            </a:r>
            <a:r>
              <a:rPr lang="tr-TR" dirty="0"/>
              <a:t>Yapılan bütün uyarılara rağmen öğrencinin davranışlarında bir değişiklik görülmüyorsa, sorunun öğrenci ile bireysel konuşulmasında yarar vardır. İstenmeyen bir davranış görüldüğünde hemen sıcağı sıcağına öğrenciyle ders içinde veya ders dışında, davranışının nedenleri ve sonuçları hakkında konuşulabilir. </a:t>
            </a:r>
            <a:endParaRPr lang="tr-TR" dirty="0" smtClean="0"/>
          </a:p>
          <a:p>
            <a:r>
              <a:rPr lang="tr-TR" b="1" dirty="0" smtClean="0">
                <a:solidFill>
                  <a:schemeClr val="accent1">
                    <a:lumMod val="60000"/>
                    <a:lumOff val="40000"/>
                  </a:schemeClr>
                </a:solidFill>
              </a:rPr>
              <a:t>Okul </a:t>
            </a:r>
            <a:r>
              <a:rPr lang="tr-TR" b="1" dirty="0">
                <a:solidFill>
                  <a:schemeClr val="accent1">
                    <a:lumMod val="60000"/>
                    <a:lumOff val="40000"/>
                  </a:schemeClr>
                </a:solidFill>
              </a:rPr>
              <a:t>Yönetimi, Aile ve Psikolojik Danışmanı İle İlişki Kurmak:</a:t>
            </a:r>
            <a:r>
              <a:rPr lang="tr-TR" dirty="0"/>
              <a:t> Sorun davranışların boyutlarının büyük olduğu durumlarda öğretmenin okul yönetimi ve PDR bölümü ile işbirliği yapması gerekir.</a:t>
            </a:r>
          </a:p>
        </p:txBody>
      </p:sp>
    </p:spTree>
    <p:extLst>
      <p:ext uri="{BB962C8B-B14F-4D97-AF65-F5344CB8AC3E}">
        <p14:creationId xmlns:p14="http://schemas.microsoft.com/office/powerpoint/2010/main" val="835485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200" b="1" dirty="0" smtClean="0"/>
              <a:t>ÖĞRETMENİN </a:t>
            </a:r>
            <a:r>
              <a:rPr lang="tr-TR" sz="3200" b="1" dirty="0" smtClean="0"/>
              <a:t>	OLUMSUZ </a:t>
            </a:r>
            <a:r>
              <a:rPr lang="tr-TR" sz="3200" b="1" dirty="0" smtClean="0"/>
              <a:t>DAVRANIŞLARI:</a:t>
            </a:r>
            <a:endParaRPr lang="tr-TR" sz="3200" b="1" dirty="0"/>
          </a:p>
        </p:txBody>
      </p:sp>
      <p:sp>
        <p:nvSpPr>
          <p:cNvPr id="3" name="İçerik Yer Tutucusu 2"/>
          <p:cNvSpPr>
            <a:spLocks noGrp="1"/>
          </p:cNvSpPr>
          <p:nvPr>
            <p:ph idx="1"/>
          </p:nvPr>
        </p:nvSpPr>
        <p:spPr>
          <a:xfrm>
            <a:off x="467544" y="1556792"/>
            <a:ext cx="8229600" cy="4826008"/>
          </a:xfrm>
        </p:spPr>
        <p:txBody>
          <a:bodyPr>
            <a:noAutofit/>
          </a:bodyPr>
          <a:lstStyle/>
          <a:p>
            <a:r>
              <a:rPr lang="tr-TR" sz="2000" b="1" dirty="0">
                <a:solidFill>
                  <a:schemeClr val="accent1">
                    <a:lumMod val="60000"/>
                    <a:lumOff val="40000"/>
                  </a:schemeClr>
                </a:solidFill>
              </a:rPr>
              <a:t>İLETİŞİMİN 12 ENGELİ</a:t>
            </a:r>
            <a:r>
              <a:rPr lang="tr-TR" sz="2000" dirty="0"/>
              <a:t/>
            </a:r>
            <a:br>
              <a:rPr lang="tr-TR" sz="2000" dirty="0"/>
            </a:br>
            <a:r>
              <a:rPr lang="tr-TR" sz="2000" dirty="0"/>
              <a:t/>
            </a:r>
            <a:br>
              <a:rPr lang="tr-TR" sz="2000" dirty="0"/>
            </a:br>
            <a:r>
              <a:rPr lang="tr-TR" sz="2000" dirty="0">
                <a:solidFill>
                  <a:schemeClr val="tx1">
                    <a:lumMod val="95000"/>
                  </a:schemeClr>
                </a:solidFill>
              </a:rPr>
              <a:t>1. Uyarmak, gözdağı vermek</a:t>
            </a:r>
            <a:br>
              <a:rPr lang="tr-TR" sz="2000" dirty="0">
                <a:solidFill>
                  <a:schemeClr val="tx1">
                    <a:lumMod val="95000"/>
                  </a:schemeClr>
                </a:solidFill>
              </a:rPr>
            </a:br>
            <a:r>
              <a:rPr lang="tr-TR" sz="2000" dirty="0">
                <a:solidFill>
                  <a:schemeClr val="tx1">
                    <a:lumMod val="95000"/>
                  </a:schemeClr>
                </a:solidFill>
              </a:rPr>
              <a:t/>
            </a:r>
            <a:br>
              <a:rPr lang="tr-TR" sz="2000" dirty="0">
                <a:solidFill>
                  <a:schemeClr val="tx1">
                    <a:lumMod val="95000"/>
                  </a:schemeClr>
                </a:solidFill>
              </a:rPr>
            </a:br>
            <a:r>
              <a:rPr lang="tr-TR" sz="2000" dirty="0">
                <a:solidFill>
                  <a:schemeClr val="tx1">
                    <a:lumMod val="95000"/>
                  </a:schemeClr>
                </a:solidFill>
              </a:rPr>
              <a:t>2. Öğüt vermek, çözüm ve öneri getirmek</a:t>
            </a:r>
            <a:br>
              <a:rPr lang="tr-TR" sz="2000" dirty="0">
                <a:solidFill>
                  <a:schemeClr val="tx1">
                    <a:lumMod val="95000"/>
                  </a:schemeClr>
                </a:solidFill>
              </a:rPr>
            </a:br>
            <a:r>
              <a:rPr lang="tr-TR" sz="2000" dirty="0">
                <a:solidFill>
                  <a:schemeClr val="tx1">
                    <a:lumMod val="95000"/>
                  </a:schemeClr>
                </a:solidFill>
              </a:rPr>
              <a:t/>
            </a:r>
            <a:br>
              <a:rPr lang="tr-TR" sz="2000" dirty="0">
                <a:solidFill>
                  <a:schemeClr val="tx1">
                    <a:lumMod val="95000"/>
                  </a:schemeClr>
                </a:solidFill>
              </a:rPr>
            </a:br>
            <a:r>
              <a:rPr lang="tr-TR" sz="2000" dirty="0">
                <a:solidFill>
                  <a:schemeClr val="tx1">
                    <a:lumMod val="95000"/>
                  </a:schemeClr>
                </a:solidFill>
              </a:rPr>
              <a:t>3. Yargılamak, eleştirmek, suçlamak, aynı düşüncede olmamak</a:t>
            </a:r>
            <a:br>
              <a:rPr lang="tr-TR" sz="2000" dirty="0">
                <a:solidFill>
                  <a:schemeClr val="tx1">
                    <a:lumMod val="95000"/>
                  </a:schemeClr>
                </a:solidFill>
              </a:rPr>
            </a:br>
            <a:r>
              <a:rPr lang="tr-TR" sz="2000" dirty="0">
                <a:solidFill>
                  <a:schemeClr val="tx1">
                    <a:lumMod val="95000"/>
                  </a:schemeClr>
                </a:solidFill>
              </a:rPr>
              <a:t/>
            </a:r>
            <a:br>
              <a:rPr lang="tr-TR" sz="2000" dirty="0">
                <a:solidFill>
                  <a:schemeClr val="tx1">
                    <a:lumMod val="95000"/>
                  </a:schemeClr>
                </a:solidFill>
              </a:rPr>
            </a:br>
            <a:r>
              <a:rPr lang="tr-TR" sz="2000" dirty="0">
                <a:solidFill>
                  <a:schemeClr val="tx1">
                    <a:lumMod val="95000"/>
                  </a:schemeClr>
                </a:solidFill>
              </a:rPr>
              <a:t>4. Ad takmak, alay etmek</a:t>
            </a:r>
            <a:br>
              <a:rPr lang="tr-TR" sz="2000" dirty="0">
                <a:solidFill>
                  <a:schemeClr val="tx1">
                    <a:lumMod val="95000"/>
                  </a:schemeClr>
                </a:solidFill>
              </a:rPr>
            </a:br>
            <a:r>
              <a:rPr lang="tr-TR" sz="2000" dirty="0">
                <a:solidFill>
                  <a:schemeClr val="tx1">
                    <a:lumMod val="95000"/>
                  </a:schemeClr>
                </a:solidFill>
              </a:rPr>
              <a:t/>
            </a:r>
            <a:br>
              <a:rPr lang="tr-TR" sz="2000" dirty="0">
                <a:solidFill>
                  <a:schemeClr val="tx1">
                    <a:lumMod val="95000"/>
                  </a:schemeClr>
                </a:solidFill>
              </a:rPr>
            </a:br>
            <a:r>
              <a:rPr lang="tr-TR" sz="2000" dirty="0">
                <a:solidFill>
                  <a:schemeClr val="tx1">
                    <a:lumMod val="95000"/>
                  </a:schemeClr>
                </a:solidFill>
              </a:rPr>
              <a:t>5. Güven vermek, desteklemek, avutmak, duygularını paylaşmak</a:t>
            </a:r>
            <a:br>
              <a:rPr lang="tr-TR" sz="2000" dirty="0">
                <a:solidFill>
                  <a:schemeClr val="tx1">
                    <a:lumMod val="95000"/>
                  </a:schemeClr>
                </a:solidFill>
              </a:rPr>
            </a:br>
            <a:r>
              <a:rPr lang="tr-TR" sz="2000" dirty="0">
                <a:solidFill>
                  <a:schemeClr val="tx1">
                    <a:lumMod val="95000"/>
                  </a:schemeClr>
                </a:solidFill>
              </a:rPr>
              <a:t/>
            </a:r>
            <a:br>
              <a:rPr lang="tr-TR" sz="2000" dirty="0">
                <a:solidFill>
                  <a:schemeClr val="tx1">
                    <a:lumMod val="95000"/>
                  </a:schemeClr>
                </a:solidFill>
              </a:rPr>
            </a:br>
            <a:r>
              <a:rPr lang="tr-TR" sz="2000" dirty="0">
                <a:solidFill>
                  <a:schemeClr val="tx1">
                    <a:lumMod val="95000"/>
                  </a:schemeClr>
                </a:solidFill>
              </a:rPr>
              <a:t>6. Emir </a:t>
            </a:r>
            <a:r>
              <a:rPr lang="tr-TR" sz="2000" dirty="0" err="1">
                <a:solidFill>
                  <a:schemeClr val="tx1">
                    <a:lumMod val="95000"/>
                  </a:schemeClr>
                </a:solidFill>
              </a:rPr>
              <a:t>vermek,yönlendirmek</a:t>
            </a:r>
            <a:r>
              <a:rPr lang="tr-TR" sz="2000" dirty="0">
                <a:solidFill>
                  <a:schemeClr val="tx1">
                    <a:lumMod val="95000"/>
                  </a:schemeClr>
                </a:solidFill>
              </a:rPr>
              <a:t/>
            </a:r>
            <a:br>
              <a:rPr lang="tr-TR" sz="2000" dirty="0">
                <a:solidFill>
                  <a:schemeClr val="tx1">
                    <a:lumMod val="95000"/>
                  </a:schemeClr>
                </a:solidFill>
              </a:rPr>
            </a:br>
            <a:r>
              <a:rPr lang="tr-TR" sz="1600" dirty="0">
                <a:solidFill>
                  <a:schemeClr val="tx1">
                    <a:lumMod val="95000"/>
                  </a:schemeClr>
                </a:solidFill>
              </a:rPr>
              <a:t/>
            </a:r>
            <a:br>
              <a:rPr lang="tr-TR" sz="1600" dirty="0">
                <a:solidFill>
                  <a:schemeClr val="tx1">
                    <a:lumMod val="95000"/>
                  </a:schemeClr>
                </a:solidFill>
              </a:rPr>
            </a:br>
            <a:endParaRPr lang="tr-TR" sz="1600" dirty="0"/>
          </a:p>
        </p:txBody>
      </p:sp>
    </p:spTree>
    <p:extLst>
      <p:ext uri="{BB962C8B-B14F-4D97-AF65-F5344CB8AC3E}">
        <p14:creationId xmlns:p14="http://schemas.microsoft.com/office/powerpoint/2010/main" val="412514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77500" lnSpcReduction="20000"/>
          </a:bodyPr>
          <a:lstStyle/>
          <a:p>
            <a:r>
              <a:rPr lang="tr-TR" sz="3200" dirty="0">
                <a:solidFill>
                  <a:schemeClr val="tx1">
                    <a:lumMod val="95000"/>
                  </a:schemeClr>
                </a:solidFill>
              </a:rPr>
              <a:t>7. Sözünden dönmek, oyalamak, alay etmek</a:t>
            </a:r>
            <a:br>
              <a:rPr lang="tr-TR" sz="3200" dirty="0">
                <a:solidFill>
                  <a:schemeClr val="tx1">
                    <a:lumMod val="95000"/>
                  </a:schemeClr>
                </a:solidFill>
              </a:rPr>
            </a:br>
            <a:r>
              <a:rPr lang="tr-TR" sz="3200" dirty="0">
                <a:solidFill>
                  <a:schemeClr val="tx1">
                    <a:lumMod val="95000"/>
                  </a:schemeClr>
                </a:solidFill>
              </a:rPr>
              <a:t/>
            </a:r>
            <a:br>
              <a:rPr lang="tr-TR" sz="3200" dirty="0">
                <a:solidFill>
                  <a:schemeClr val="tx1">
                    <a:lumMod val="95000"/>
                  </a:schemeClr>
                </a:solidFill>
              </a:rPr>
            </a:br>
            <a:r>
              <a:rPr lang="tr-TR" sz="3200" dirty="0">
                <a:solidFill>
                  <a:schemeClr val="tx1">
                    <a:lumMod val="95000"/>
                  </a:schemeClr>
                </a:solidFill>
              </a:rPr>
              <a:t>8. Ahlak dersi vermek</a:t>
            </a:r>
            <a:br>
              <a:rPr lang="tr-TR" sz="3200" dirty="0">
                <a:solidFill>
                  <a:schemeClr val="tx1">
                    <a:lumMod val="95000"/>
                  </a:schemeClr>
                </a:solidFill>
              </a:rPr>
            </a:br>
            <a:r>
              <a:rPr lang="tr-TR" sz="3200" dirty="0">
                <a:solidFill>
                  <a:schemeClr val="tx1">
                    <a:lumMod val="95000"/>
                  </a:schemeClr>
                </a:solidFill>
              </a:rPr>
              <a:t/>
            </a:r>
            <a:br>
              <a:rPr lang="tr-TR" sz="3200" dirty="0">
                <a:solidFill>
                  <a:schemeClr val="tx1">
                    <a:lumMod val="95000"/>
                  </a:schemeClr>
                </a:solidFill>
              </a:rPr>
            </a:br>
            <a:r>
              <a:rPr lang="tr-TR" sz="3200" dirty="0">
                <a:solidFill>
                  <a:schemeClr val="tx1">
                    <a:lumMod val="95000"/>
                  </a:schemeClr>
                </a:solidFill>
              </a:rPr>
              <a:t>9. Öğretmek, nutuk çekmek, mantıklı düşünceler önermek</a:t>
            </a:r>
            <a:br>
              <a:rPr lang="tr-TR" sz="3200" dirty="0">
                <a:solidFill>
                  <a:schemeClr val="tx1">
                    <a:lumMod val="95000"/>
                  </a:schemeClr>
                </a:solidFill>
              </a:rPr>
            </a:br>
            <a:r>
              <a:rPr lang="tr-TR" sz="3200" dirty="0">
                <a:solidFill>
                  <a:schemeClr val="tx1">
                    <a:lumMod val="95000"/>
                  </a:schemeClr>
                </a:solidFill>
              </a:rPr>
              <a:t/>
            </a:r>
            <a:br>
              <a:rPr lang="tr-TR" sz="3200" dirty="0">
                <a:solidFill>
                  <a:schemeClr val="tx1">
                    <a:lumMod val="95000"/>
                  </a:schemeClr>
                </a:solidFill>
              </a:rPr>
            </a:br>
            <a:r>
              <a:rPr lang="tr-TR" sz="3200" dirty="0">
                <a:solidFill>
                  <a:schemeClr val="tx1">
                    <a:lumMod val="95000"/>
                  </a:schemeClr>
                </a:solidFill>
              </a:rPr>
              <a:t>10. Övmek, aynı düşüncede olmak, olumlu değerlendirmeler yapmak</a:t>
            </a:r>
            <a:br>
              <a:rPr lang="tr-TR" sz="3200" dirty="0">
                <a:solidFill>
                  <a:schemeClr val="tx1">
                    <a:lumMod val="95000"/>
                  </a:schemeClr>
                </a:solidFill>
              </a:rPr>
            </a:br>
            <a:r>
              <a:rPr lang="tr-TR" sz="3200" dirty="0">
                <a:solidFill>
                  <a:schemeClr val="tx1">
                    <a:lumMod val="95000"/>
                  </a:schemeClr>
                </a:solidFill>
              </a:rPr>
              <a:t/>
            </a:r>
            <a:br>
              <a:rPr lang="tr-TR" sz="3200" dirty="0">
                <a:solidFill>
                  <a:schemeClr val="tx1">
                    <a:lumMod val="95000"/>
                  </a:schemeClr>
                </a:solidFill>
              </a:rPr>
            </a:br>
            <a:r>
              <a:rPr lang="tr-TR" sz="3200" dirty="0">
                <a:solidFill>
                  <a:schemeClr val="tx1">
                    <a:lumMod val="95000"/>
                  </a:schemeClr>
                </a:solidFill>
              </a:rPr>
              <a:t>11. Yorumlamak, analiz etmek, tanı koymak</a:t>
            </a:r>
            <a:br>
              <a:rPr lang="tr-TR" sz="3200" dirty="0">
                <a:solidFill>
                  <a:schemeClr val="tx1">
                    <a:lumMod val="95000"/>
                  </a:schemeClr>
                </a:solidFill>
              </a:rPr>
            </a:br>
            <a:r>
              <a:rPr lang="tr-TR" sz="3200" dirty="0">
                <a:solidFill>
                  <a:schemeClr val="tx1">
                    <a:lumMod val="95000"/>
                  </a:schemeClr>
                </a:solidFill>
              </a:rPr>
              <a:t/>
            </a:r>
            <a:br>
              <a:rPr lang="tr-TR" sz="3200" dirty="0">
                <a:solidFill>
                  <a:schemeClr val="tx1">
                    <a:lumMod val="95000"/>
                  </a:schemeClr>
                </a:solidFill>
              </a:rPr>
            </a:br>
            <a:r>
              <a:rPr lang="tr-TR" sz="3200" dirty="0">
                <a:solidFill>
                  <a:schemeClr val="tx1">
                    <a:lumMod val="95000"/>
                  </a:schemeClr>
                </a:solidFill>
              </a:rPr>
              <a:t>12. Soru sormak, sınamak, çapraz sorgulamak</a:t>
            </a:r>
            <a:r>
              <a:rPr lang="tr-TR" sz="3200" dirty="0"/>
              <a:t/>
            </a:r>
            <a:br>
              <a:rPr lang="tr-TR" sz="3200" dirty="0"/>
            </a:br>
            <a:endParaRPr lang="tr-TR" sz="3200" dirty="0"/>
          </a:p>
          <a:p>
            <a:endParaRPr lang="tr-TR" dirty="0"/>
          </a:p>
        </p:txBody>
      </p:sp>
    </p:spTree>
    <p:extLst>
      <p:ext uri="{BB962C8B-B14F-4D97-AF65-F5344CB8AC3E}">
        <p14:creationId xmlns:p14="http://schemas.microsoft.com/office/powerpoint/2010/main" val="412811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endParaRPr lang="tr-TR" dirty="0" smtClean="0"/>
          </a:p>
          <a:p>
            <a:endParaRPr lang="tr-TR" dirty="0"/>
          </a:p>
          <a:p>
            <a:endParaRPr lang="tr-TR" dirty="0" smtClean="0"/>
          </a:p>
          <a:p>
            <a:endParaRPr lang="tr-TR" dirty="0"/>
          </a:p>
          <a:p>
            <a:endParaRPr lang="tr-TR" dirty="0" smtClean="0"/>
          </a:p>
          <a:p>
            <a:endParaRPr lang="tr-TR" dirty="0"/>
          </a:p>
          <a:p>
            <a:pPr algn="ctr"/>
            <a:r>
              <a:rPr lang="tr-TR" sz="4000" b="1" dirty="0" smtClean="0">
                <a:solidFill>
                  <a:schemeClr val="accent1">
                    <a:lumMod val="60000"/>
                    <a:lumOff val="40000"/>
                  </a:schemeClr>
                </a:solidFill>
              </a:rPr>
              <a:t>DİNLEDİĞİNİZ İÇİN TEŞEKKÜRLER..</a:t>
            </a:r>
            <a:endParaRPr lang="tr-TR" sz="4000" b="1" dirty="0">
              <a:solidFill>
                <a:schemeClr val="accent1">
                  <a:lumMod val="60000"/>
                  <a:lumOff val="40000"/>
                </a:schemeClr>
              </a:solidFill>
            </a:endParaRPr>
          </a:p>
        </p:txBody>
      </p:sp>
      <p:pic>
        <p:nvPicPr>
          <p:cNvPr id="4098" name="Picture 2" descr="C:\Users\pc\Desktop\k_15173843_d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60648"/>
            <a:ext cx="7704856"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0137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nl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31</TotalTime>
  <Words>749</Words>
  <Application>Microsoft Office PowerPoint</Application>
  <PresentationFormat>Ekran Gösterisi (4:3)</PresentationFormat>
  <Paragraphs>30</Paragraphs>
  <Slides>14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vt:i4>
      </vt:variant>
    </vt:vector>
  </HeadingPairs>
  <TitlesOfParts>
    <vt:vector size="19" baseType="lpstr">
      <vt:lpstr>Century Gothic</vt:lpstr>
      <vt:lpstr>Cooper Black</vt:lpstr>
      <vt:lpstr>Verdana</vt:lpstr>
      <vt:lpstr>Wingdings 2</vt:lpstr>
      <vt:lpstr>Canlı</vt:lpstr>
      <vt:lpstr>İSTENMEYEN DAVRANIŞLAR</vt:lpstr>
      <vt:lpstr>SINIFTA İSTENMEYEN ÖĞRENCİ DAVRANIŞLARI VE ÇÖZÜM YOLLARI</vt:lpstr>
      <vt:lpstr>İstenmeyen Davranışlar Karşısında Gösterilmesi Gereken Öğretmen Tepkileri</vt:lpstr>
      <vt:lpstr>PowerPoint Sunusu</vt:lpstr>
      <vt:lpstr>PowerPoint Sunusu</vt:lpstr>
      <vt:lpstr>PowerPoint Sunusu</vt:lpstr>
      <vt:lpstr>PowerPoint Sunusu</vt:lpstr>
      <vt:lpstr>PowerPoint Sunusu</vt:lpstr>
      <vt:lpstr>PowerPoint Sunusu</vt:lpstr>
      <vt:lpstr>PowerPoint Sunusu</vt:lpstr>
      <vt:lpstr>PowerPoint Sunusu</vt:lpstr>
      <vt:lpstr>ÖĞRETMENİN  OLUMSUZ DAVRANIŞLARI:</vt:lpstr>
      <vt:lpstr>PowerPoint Sunusu</vt:lpstr>
      <vt:lpstr>PowerPoint Sunusu</vt:lpstr>
    </vt:vector>
  </TitlesOfParts>
  <Company>By NeC ® 2010 | Katilimsiz.Com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İSTENMEYEN DAVRANIŞLAR</dc:title>
  <dc:creator>pc</dc:creator>
  <cp:lastModifiedBy>Etem</cp:lastModifiedBy>
  <cp:revision>6</cp:revision>
  <dcterms:created xsi:type="dcterms:W3CDTF">2016-10-21T09:27:47Z</dcterms:created>
  <dcterms:modified xsi:type="dcterms:W3CDTF">2018-10-13T05:45:36Z</dcterms:modified>
</cp:coreProperties>
</file>