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85" r:id="rId2"/>
    <p:sldId id="286" r:id="rId3"/>
    <p:sldId id="287" r:id="rId4"/>
    <p:sldId id="288" r:id="rId5"/>
    <p:sldId id="289" r:id="rId6"/>
    <p:sldId id="290" r:id="rId7"/>
    <p:sldId id="291" r:id="rId8"/>
    <p:sldId id="292" r:id="rId9"/>
    <p:sldId id="293" r:id="rId10"/>
    <p:sldId id="294" r:id="rId11"/>
    <p:sldId id="295" r:id="rId12"/>
    <p:sldId id="296" r:id="rId13"/>
    <p:sldId id="297" r:id="rId14"/>
    <p:sldId id="298" r:id="rId15"/>
    <p:sldId id="299" r:id="rId16"/>
    <p:sldId id="300" r:id="rId17"/>
    <p:sldId id="312" r:id="rId18"/>
    <p:sldId id="311" r:id="rId19"/>
    <p:sldId id="310" r:id="rId20"/>
    <p:sldId id="309" r:id="rId21"/>
    <p:sldId id="308" r:id="rId22"/>
    <p:sldId id="307" r:id="rId23"/>
    <p:sldId id="306" r:id="rId24"/>
    <p:sldId id="305" r:id="rId25"/>
    <p:sldId id="304" r:id="rId26"/>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7059" autoAdjust="0"/>
    <p:restoredTop sz="94660"/>
  </p:normalViewPr>
  <p:slideViewPr>
    <p:cSldViewPr>
      <p:cViewPr varScale="1">
        <p:scale>
          <a:sx n="80" d="100"/>
          <a:sy n="80" d="100"/>
        </p:scale>
        <p:origin x="1464"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15EE14CA-EB2E-475D-B79F-EEA2483153B1}" type="datetimeFigureOut">
              <a:rPr lang="tr-TR" smtClean="0"/>
              <a:pPr/>
              <a:t>13.10.2018</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323CE00D-EFC5-4582-9880-2B622F523D99}" type="slidenum">
              <a:rPr lang="tr-TR" smtClean="0"/>
              <a:pPr/>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15EE14CA-EB2E-475D-B79F-EEA2483153B1}" type="datetimeFigureOut">
              <a:rPr lang="tr-TR" smtClean="0"/>
              <a:pPr/>
              <a:t>13.10.2018</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323CE00D-EFC5-4582-9880-2B622F523D99}"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15EE14CA-EB2E-475D-B79F-EEA2483153B1}" type="datetimeFigureOut">
              <a:rPr lang="tr-TR" smtClean="0"/>
              <a:pPr/>
              <a:t>13.10.2018</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323CE00D-EFC5-4582-9880-2B622F523D99}" type="slidenum">
              <a:rPr lang="tr-TR" smtClean="0"/>
              <a:pPr/>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15EE14CA-EB2E-475D-B79F-EEA2483153B1}" type="datetimeFigureOut">
              <a:rPr lang="tr-TR" smtClean="0"/>
              <a:pPr/>
              <a:t>13.10.2018</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323CE00D-EFC5-4582-9880-2B622F523D99}"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15EE14CA-EB2E-475D-B79F-EEA2483153B1}" type="datetimeFigureOut">
              <a:rPr lang="tr-TR" smtClean="0"/>
              <a:pPr/>
              <a:t>13.10.2018</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323CE00D-EFC5-4582-9880-2B622F523D99}"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15EE14CA-EB2E-475D-B79F-EEA2483153B1}" type="datetimeFigureOut">
              <a:rPr lang="tr-TR" smtClean="0"/>
              <a:pPr/>
              <a:t>13.10.2018</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323CE00D-EFC5-4582-9880-2B622F523D99}"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15EE14CA-EB2E-475D-B79F-EEA2483153B1}" type="datetimeFigureOut">
              <a:rPr lang="tr-TR" smtClean="0"/>
              <a:pPr/>
              <a:t>13.10.2018</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323CE00D-EFC5-4582-9880-2B622F523D99}"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15EE14CA-EB2E-475D-B79F-EEA2483153B1}" type="datetimeFigureOut">
              <a:rPr lang="tr-TR" smtClean="0"/>
              <a:pPr/>
              <a:t>13.10.2018</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323CE00D-EFC5-4582-9880-2B622F523D99}"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15EE14CA-EB2E-475D-B79F-EEA2483153B1}" type="datetimeFigureOut">
              <a:rPr lang="tr-TR" smtClean="0"/>
              <a:pPr/>
              <a:t>13.10.2018</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323CE00D-EFC5-4582-9880-2B622F523D99}" type="slidenum">
              <a:rPr lang="tr-TR" smtClean="0"/>
              <a:pPr/>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15EE14CA-EB2E-475D-B79F-EEA2483153B1}" type="datetimeFigureOut">
              <a:rPr lang="tr-TR" smtClean="0"/>
              <a:pPr/>
              <a:t>13.10.2018</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323CE00D-EFC5-4582-9880-2B622F523D99}"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15EE14CA-EB2E-475D-B79F-EEA2483153B1}" type="datetimeFigureOut">
              <a:rPr lang="tr-TR" smtClean="0"/>
              <a:pPr/>
              <a:t>13.10.2018</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323CE00D-EFC5-4582-9880-2B622F523D99}"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5EE14CA-EB2E-475D-B79F-EEA2483153B1}" type="datetimeFigureOut">
              <a:rPr lang="tr-TR" smtClean="0"/>
              <a:pPr/>
              <a:t>13.10.2018</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23CE00D-EFC5-4582-9880-2B622F523D99}" type="slidenum">
              <a:rPr lang="tr-TR" smtClean="0"/>
              <a:pPr/>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rmAutofit/>
          </a:bodyPr>
          <a:lstStyle/>
          <a:p>
            <a:pPr>
              <a:buNone/>
            </a:pPr>
            <a:r>
              <a:rPr lang="tr-TR" sz="9600" dirty="0" smtClean="0"/>
              <a:t>   ÖĞRETİMİN  </a:t>
            </a:r>
          </a:p>
          <a:p>
            <a:pPr>
              <a:buNone/>
            </a:pPr>
            <a:r>
              <a:rPr lang="tr-TR" sz="9600" dirty="0" smtClean="0"/>
              <a:t> UYGULANMASI</a:t>
            </a:r>
            <a:endParaRPr lang="tr-TR" sz="9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rmAutofit fontScale="92500" lnSpcReduction="10000"/>
          </a:bodyPr>
          <a:lstStyle/>
          <a:p>
            <a:r>
              <a:rPr lang="tr-TR" dirty="0" smtClean="0"/>
              <a:t>Öğretim öncesi hazırlıklar ayrıntılı bir zaman ve eylem planına bağlanmalı, anlamlı bir sıra ile sunulmalıdır. Ders sürecinin bu yapılanışının, farklı amaçlar-dersler-konular için, farklı sayı ve sırada dizilişleri yapılabilir. Örneğin, güdüleme, dönüt alıp düzeltme, pekiştirme, hemen her aşamada yer alabilen etkinliklerdir. </a:t>
            </a:r>
          </a:p>
          <a:p>
            <a:r>
              <a:rPr lang="tr-TR" dirty="0" smtClean="0"/>
              <a:t>Burada, bu 74 sıralanış, dikkati çekme, amaçları açıklama, güdüleme, içeriğin kazandırılması, olarak ele alınacaktır. </a:t>
            </a:r>
          </a:p>
          <a:p>
            <a:endParaRPr lang="tr-T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rmAutofit fontScale="92500"/>
          </a:bodyPr>
          <a:lstStyle/>
          <a:p>
            <a:r>
              <a:rPr lang="tr-TR" b="1" dirty="0" smtClean="0"/>
              <a:t>Dikkati Çekme </a:t>
            </a:r>
          </a:p>
          <a:p>
            <a:r>
              <a:rPr lang="tr-TR" dirty="0" smtClean="0"/>
              <a:t>Ders başında, öğrenciler sınıfa yeni girdiklerinden, yerlerine oturma, </a:t>
            </a:r>
            <a:r>
              <a:rPr lang="tr-TR" dirty="0" err="1" smtClean="0"/>
              <a:t>konuşmalannı</a:t>
            </a:r>
            <a:r>
              <a:rPr lang="tr-TR" dirty="0" smtClean="0"/>
              <a:t> bitirme, araç ve arkadaşlarıyla ilgilenme davranışlarını sürdürürler. </a:t>
            </a:r>
          </a:p>
          <a:p>
            <a:r>
              <a:rPr lang="tr-TR" dirty="0" smtClean="0"/>
              <a:t>Bu davranışlara yönelmiş olan ilginin, derse çekilmesi için, öğretmenin sınıfa girmesi yetmeyebilir. Alt sınıflarda ve sınıftaki hareketliliğin arttığı durumlarda, öğretmen zamanında </a:t>
            </a:r>
            <a:r>
              <a:rPr lang="tr-TR" dirty="0" err="1" smtClean="0"/>
              <a:t>farkedilmeyebilir</a:t>
            </a:r>
            <a:r>
              <a:rPr lang="tr-TR" dirty="0" smtClean="0"/>
              <a:t>.  </a:t>
            </a:r>
          </a:p>
          <a:p>
            <a:endParaRPr lang="tr-TR"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rmAutofit fontScale="85000" lnSpcReduction="20000"/>
          </a:bodyPr>
          <a:lstStyle/>
          <a:p>
            <a:r>
              <a:rPr lang="tr-TR" b="1" dirty="0" smtClean="0"/>
              <a:t>Amaçları Açıklama </a:t>
            </a:r>
          </a:p>
          <a:p>
            <a:r>
              <a:rPr lang="tr-TR" dirty="0" smtClean="0"/>
              <a:t>Ne yapacağını, nelerin olacağını bilememek, gelecekteki davranışları belirsizleştirir,  eylemleri engeller.  Öğretmen,  ders başında 75 öğrencileri amaçlardan haberdar ederek, onları bilinçli eylemlere yönlendirebilir. </a:t>
            </a:r>
          </a:p>
          <a:p>
            <a:r>
              <a:rPr lang="tr-TR" dirty="0" smtClean="0"/>
              <a:t>Amaçlan, dersin sonunda neleri yapabileceklerini bilen öğrenciler, bu amaçlan anlamlı ve yararlı da bulursa, öğrenmeye daha hazır ve çabalı olur. Neden orada </a:t>
            </a:r>
            <a:r>
              <a:rPr lang="tr-TR" dirty="0" err="1" smtClean="0"/>
              <a:t>olduklannı</a:t>
            </a:r>
            <a:r>
              <a:rPr lang="tr-TR" dirty="0" smtClean="0"/>
              <a:t>, ne olup biteceğini bilmeyen sınıfı yönetmek güçtür (</a:t>
            </a:r>
            <a:r>
              <a:rPr lang="tr-TR" dirty="0" err="1" smtClean="0"/>
              <a:t>Jacobsen</a:t>
            </a:r>
            <a:r>
              <a:rPr lang="tr-TR" dirty="0" smtClean="0"/>
              <a:t> </a:t>
            </a:r>
            <a:r>
              <a:rPr lang="tr-TR" dirty="0" err="1" smtClean="0"/>
              <a:t>and</a:t>
            </a:r>
            <a:r>
              <a:rPr lang="tr-TR" dirty="0" smtClean="0"/>
              <a:t> </a:t>
            </a:r>
            <a:r>
              <a:rPr lang="tr-TR" dirty="0" err="1" smtClean="0"/>
              <a:t>others</a:t>
            </a:r>
            <a:r>
              <a:rPr lang="tr-TR" dirty="0" smtClean="0"/>
              <a:t>, 1985: 236; </a:t>
            </a:r>
            <a:r>
              <a:rPr lang="tr-TR" dirty="0" err="1" smtClean="0"/>
              <a:t>Harris</a:t>
            </a:r>
            <a:r>
              <a:rPr lang="tr-TR" dirty="0" smtClean="0"/>
              <a:t>, 1991: 160). </a:t>
            </a:r>
          </a:p>
          <a:p>
            <a:endParaRPr lang="tr-T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rmAutofit fontScale="92500" lnSpcReduction="20000"/>
          </a:bodyPr>
          <a:lstStyle/>
          <a:p>
            <a:r>
              <a:rPr lang="tr-TR" dirty="0" smtClean="0"/>
              <a:t>Amaçlar, hedef davranış olarak belirlendiğinde, günlük yaşamdaki işlevleri örnekle de açıklanırsa, öğrencilerin dikkatini çeker, onları güdüler. Bu bakımdan, amaçlar, somut yararlan gösterilebilen davranışlar olarak söylenmeli, politikacı vaatleri gibi soyut, kapalı, belirsiz olmamalıdır: Çok yararlanacaksınız, bu çok önemlidir gibi sözler yerine, şu davranışı kazanınca bundan şuralarda şöyle yararlanacaksınız demek, bu örnekleri öğrenciler için güçlük yaratan, yeni, ilgilerini çeken durumlardan seçmek gerekir. </a:t>
            </a:r>
          </a:p>
          <a:p>
            <a:endParaRPr lang="tr-TR"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rmAutofit fontScale="85000" lnSpcReduction="20000"/>
          </a:bodyPr>
          <a:lstStyle/>
          <a:p>
            <a:r>
              <a:rPr lang="tr-TR" b="1" dirty="0" smtClean="0"/>
              <a:t>Güdüleme </a:t>
            </a:r>
          </a:p>
          <a:p>
            <a:r>
              <a:rPr lang="tr-TR" dirty="0" smtClean="0"/>
              <a:t>Amaçlar davranış olarak belirtilip yararlan açıklandıktan sonra, öğrencilerin güçlerini bunlara ulaşmak için yoğunlaştırmalarını sağlamak gerekir. Hemen ulaşılabilecek amaçlar bilinirse, öğrenme daha etkili olur (</a:t>
            </a:r>
            <a:r>
              <a:rPr lang="tr-TR" dirty="0" err="1" smtClean="0"/>
              <a:t>Özyürek</a:t>
            </a:r>
            <a:r>
              <a:rPr lang="tr-TR" dirty="0" smtClean="0"/>
              <a:t>, 1983: 212). </a:t>
            </a:r>
            <a:r>
              <a:rPr lang="tr-TR" dirty="0" err="1" smtClean="0"/>
              <a:t>Amaçlann</a:t>
            </a:r>
            <a:r>
              <a:rPr lang="tr-TR" dirty="0" smtClean="0"/>
              <a:t> bilinmesi, yararlılığına inanılması, güdüleme sağlar. Güdü ile edim arasında doğrudan ilişki vardır (</a:t>
            </a:r>
            <a:r>
              <a:rPr lang="tr-TR" dirty="0" err="1" smtClean="0"/>
              <a:t>Pintrich</a:t>
            </a:r>
            <a:r>
              <a:rPr lang="tr-TR" dirty="0" smtClean="0"/>
              <a:t> </a:t>
            </a:r>
            <a:r>
              <a:rPr lang="tr-TR" dirty="0" err="1" smtClean="0"/>
              <a:t>and</a:t>
            </a:r>
            <a:r>
              <a:rPr lang="tr-TR" dirty="0" smtClean="0"/>
              <a:t> De </a:t>
            </a:r>
            <a:r>
              <a:rPr lang="tr-TR" dirty="0" err="1" smtClean="0"/>
              <a:t>Gröot</a:t>
            </a:r>
            <a:r>
              <a:rPr lang="tr-TR" dirty="0" smtClean="0"/>
              <a:t>, 1990: 33). Güdüleme </a:t>
            </a:r>
            <a:r>
              <a:rPr lang="tr-TR" dirty="0" err="1" smtClean="0"/>
              <a:t>yollanndan</a:t>
            </a:r>
            <a:r>
              <a:rPr lang="tr-TR" dirty="0" smtClean="0"/>
              <a:t> biri, öğrenilecekleri bir sorunla ilişkilendirmektir. </a:t>
            </a:r>
          </a:p>
          <a:p>
            <a:r>
              <a:rPr lang="tr-TR" dirty="0" smtClean="0"/>
              <a:t>Sorun olmayınca değişim güdüsünü görmek güçleşir (</a:t>
            </a:r>
            <a:r>
              <a:rPr lang="tr-TR" dirty="0" err="1" smtClean="0"/>
              <a:t>Cangelosi</a:t>
            </a:r>
            <a:r>
              <a:rPr lang="tr-TR" dirty="0" smtClean="0"/>
              <a:t>, 1988: 136). </a:t>
            </a:r>
          </a:p>
          <a:p>
            <a:endParaRPr lang="tr-TR"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rmAutofit fontScale="92500" lnSpcReduction="10000"/>
          </a:bodyPr>
          <a:lstStyle/>
          <a:p>
            <a:r>
              <a:rPr lang="tr-TR" b="1" dirty="0" smtClean="0"/>
              <a:t>İçeriği Kazandırma </a:t>
            </a:r>
          </a:p>
          <a:p>
            <a:r>
              <a:rPr lang="tr-TR" dirty="0" smtClean="0"/>
              <a:t>İçerik, amaçlarla, önceki öğrenmelerle, öğrencilerin </a:t>
            </a:r>
            <a:r>
              <a:rPr lang="tr-TR" dirty="0" err="1" smtClean="0"/>
              <a:t>hazıroluş</a:t>
            </a:r>
            <a:r>
              <a:rPr lang="tr-TR" dirty="0" smtClean="0"/>
              <a:t> düzeyleriyle bağlantı kurularak, uygun bir sırayla, dikkatsizliğe veya vazgeçmeye götürmeyecek bir hızla, uygun yöntemlerle verilmelidir (</a:t>
            </a:r>
            <a:r>
              <a:rPr lang="tr-TR" dirty="0" err="1" smtClean="0"/>
              <a:t>Brophy</a:t>
            </a:r>
            <a:r>
              <a:rPr lang="tr-TR" dirty="0" smtClean="0"/>
              <a:t> </a:t>
            </a:r>
            <a:r>
              <a:rPr lang="tr-TR" dirty="0" err="1" smtClean="0"/>
              <a:t>and</a:t>
            </a:r>
            <a:r>
              <a:rPr lang="tr-TR" dirty="0" smtClean="0"/>
              <a:t> </a:t>
            </a:r>
            <a:r>
              <a:rPr lang="tr-TR" dirty="0" err="1" smtClean="0"/>
              <a:t>Good</a:t>
            </a:r>
            <a:r>
              <a:rPr lang="tr-TR" dirty="0" smtClean="0"/>
              <a:t>, 1986: 362). içerik, öğrenci için anlamlı, değerli olmalı, bunun için de öğrenciye pratik yararının ne olacağı belirtilmeli, onun ilgi ve gereksinimlerine uygun olmalıdır. </a:t>
            </a:r>
          </a:p>
          <a:p>
            <a:endParaRPr lang="tr-TR"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rmAutofit fontScale="85000" lnSpcReduction="20000"/>
          </a:bodyPr>
          <a:lstStyle/>
          <a:p>
            <a:r>
              <a:rPr lang="tr-TR" dirty="0" smtClean="0"/>
              <a:t>Amaçlar farklılaştıkça, içeriğin kazandırılmasında farklı öğretim yöntemleri kullanılır. Öğretmen merkezli öğretimde sunu, açıklama, gösterim; öğrencinin </a:t>
            </a:r>
            <a:r>
              <a:rPr lang="tr-TR" dirty="0" err="1" smtClean="0"/>
              <a:t>görüpdinleyip</a:t>
            </a:r>
            <a:r>
              <a:rPr lang="tr-TR" dirty="0" smtClean="0"/>
              <a:t> not olması ile ulaşılabilecek hedef davranışlar için uygundur. Öğrenci merkezli öğretim, sorgulama, sorun çözme, rol oynama amaçlı etkinliklere uygun olur (</a:t>
            </a:r>
            <a:r>
              <a:rPr lang="tr-TR" dirty="0" err="1" smtClean="0"/>
              <a:t>Percival</a:t>
            </a:r>
            <a:r>
              <a:rPr lang="tr-TR" dirty="0" smtClean="0"/>
              <a:t> </a:t>
            </a:r>
            <a:r>
              <a:rPr lang="tr-TR" dirty="0" err="1" smtClean="0"/>
              <a:t>and</a:t>
            </a:r>
            <a:r>
              <a:rPr lang="tr-TR" dirty="0" smtClean="0"/>
              <a:t> </a:t>
            </a:r>
            <a:r>
              <a:rPr lang="tr-TR" dirty="0" err="1" smtClean="0"/>
              <a:t>Elling</a:t>
            </a:r>
            <a:r>
              <a:rPr lang="tr-TR" dirty="0" smtClean="0"/>
              <a:t>- 79 ton, 1984: 29, 36; </a:t>
            </a:r>
            <a:r>
              <a:rPr lang="tr-TR" dirty="0" err="1" smtClean="0"/>
              <a:t>Lemlech</a:t>
            </a:r>
            <a:r>
              <a:rPr lang="tr-TR" dirty="0" smtClean="0"/>
              <a:t>, 1988: 77, 155, 159). Öğretim yöntemleri seçilir ve kullanılırken, amaçların, dersin, konunun, okul ve sınıf koşullarının, öğrenci özelliklerinin gözetilmesi gerekir (</a:t>
            </a:r>
            <a:r>
              <a:rPr lang="tr-TR" dirty="0" err="1" smtClean="0"/>
              <a:t>Reeves</a:t>
            </a:r>
            <a:r>
              <a:rPr lang="tr-TR" dirty="0" smtClean="0"/>
              <a:t>, 1989: 170; Johnson, 1989: 63-71). </a:t>
            </a:r>
          </a:p>
          <a:p>
            <a:endParaRPr lang="tr-TR"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rmAutofit fontScale="77500" lnSpcReduction="20000"/>
          </a:bodyPr>
          <a:lstStyle/>
          <a:p>
            <a:r>
              <a:rPr lang="tr-TR" dirty="0" smtClean="0"/>
              <a:t>Araştırmalara göre, anlatım yöntemi, amaçlar açısından, hiçbir zaman en iyi sonucu vermemiştir, bu edenle giriş dışında kullanılmaması önerilmektedir. Bu yöntem öğrencinin edilgenliğini artırır, dikkati dağıtır. Ses, biçim, davranış, düzenleme, akıcılık, sözle birlikte beden dilini kullanma </a:t>
            </a:r>
            <a:r>
              <a:rPr lang="tr-TR" dirty="0" err="1" smtClean="0"/>
              <a:t>ustalıklanyla</a:t>
            </a:r>
            <a:r>
              <a:rPr lang="tr-TR" dirty="0" smtClean="0"/>
              <a:t> birlikte kullanılırsa, sakıncaları azalabilir (</a:t>
            </a:r>
            <a:r>
              <a:rPr lang="tr-TR" dirty="0" err="1" smtClean="0"/>
              <a:t>Gage</a:t>
            </a:r>
            <a:r>
              <a:rPr lang="tr-TR" dirty="0" smtClean="0"/>
              <a:t> </a:t>
            </a:r>
            <a:r>
              <a:rPr lang="tr-TR" dirty="0" err="1" smtClean="0"/>
              <a:t>and</a:t>
            </a:r>
            <a:r>
              <a:rPr lang="tr-TR" dirty="0" smtClean="0"/>
              <a:t> </a:t>
            </a:r>
            <a:r>
              <a:rPr lang="tr-TR" dirty="0" err="1" smtClean="0"/>
              <a:t>Berliner</a:t>
            </a:r>
            <a:r>
              <a:rPr lang="tr-TR" dirty="0" smtClean="0"/>
              <a:t>, 1984: 447). Bu yöntemde, işitememe, anlayamama, anlamı bilinmeyen sözcüklerin, sembollerin, kavramların kullanılması, öğrenmeyi engeller, daha sonraki anlatımların anlaşılmasını güçleştirir. Öğretmen, anlaşılması güç kavram, sözcük ve sembolleri önceden açıklayabilmen, herkesin işitebilmesini sağlamalı, sık dönütlerle, anlaşılma durumunu denetlemelidir. </a:t>
            </a:r>
          </a:p>
          <a:p>
            <a:endParaRPr lang="tr-TR"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rmAutofit lnSpcReduction="10000"/>
          </a:bodyPr>
          <a:lstStyle/>
          <a:p>
            <a:r>
              <a:rPr lang="tr-TR" b="1" dirty="0" smtClean="0"/>
              <a:t>Dönüt Alma-Düzeltme </a:t>
            </a:r>
          </a:p>
          <a:p>
            <a:r>
              <a:rPr lang="tr-TR" dirty="0" smtClean="0"/>
              <a:t>İçeriğin amaçlara götürücü şekilde kazandırılıp kazandırılmadığı belirlenmeli, varsa eksiklikler giderilmeli, yanlışlar düzeltilmelidir. Aksi halde istenen sonuçlara ulaşılamaz. Öğretmen, </a:t>
            </a:r>
            <a:r>
              <a:rPr lang="tr-TR" dirty="0" err="1" smtClean="0"/>
              <a:t>arasıra</a:t>
            </a:r>
            <a:r>
              <a:rPr lang="tr-TR" dirty="0" smtClean="0"/>
              <a:t> öğrencilerin defterlerini, </a:t>
            </a:r>
            <a:r>
              <a:rPr lang="tr-TR" dirty="0" err="1" smtClean="0"/>
              <a:t>çalışmalannı</a:t>
            </a:r>
            <a:r>
              <a:rPr lang="tr-TR" dirty="0" smtClean="0"/>
              <a:t> toplayıp gözden geçirmeli, ortak </a:t>
            </a:r>
            <a:r>
              <a:rPr lang="tr-TR" dirty="0" err="1" smtClean="0"/>
              <a:t>yanhşlar</a:t>
            </a:r>
            <a:r>
              <a:rPr lang="tr-TR" dirty="0" smtClean="0"/>
              <a:t> üzerinde sınıfça durulmalıdır (</a:t>
            </a:r>
            <a:r>
              <a:rPr lang="tr-TR" dirty="0" err="1" smtClean="0"/>
              <a:t>Clark</a:t>
            </a:r>
            <a:r>
              <a:rPr lang="tr-TR" dirty="0" smtClean="0"/>
              <a:t> </a:t>
            </a:r>
            <a:r>
              <a:rPr lang="tr-TR" dirty="0" err="1" smtClean="0"/>
              <a:t>arid</a:t>
            </a:r>
            <a:r>
              <a:rPr lang="tr-TR" dirty="0" smtClean="0"/>
              <a:t> </a:t>
            </a:r>
            <a:r>
              <a:rPr lang="tr-TR" dirty="0" err="1" smtClean="0"/>
              <a:t>Peterson</a:t>
            </a:r>
            <a:r>
              <a:rPr lang="tr-TR" dirty="0" smtClean="0"/>
              <a:t>, 1986: 289; MEB, 1989: 63). </a:t>
            </a:r>
          </a:p>
          <a:p>
            <a:endParaRPr lang="tr-TR"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rmAutofit fontScale="92500" lnSpcReduction="20000"/>
          </a:bodyPr>
          <a:lstStyle/>
          <a:p>
            <a:r>
              <a:rPr lang="tr-TR" dirty="0" smtClean="0"/>
              <a:t>Öğrenciden dönüt, basit veya kapsamlı sınavlarla, ödevle, sınıf içinde sorulup yanıtı alınacak sorularla alınabilir. Kapsamlı sınavlar hakkında öğrenci bilgilendirilmeli, yanıtlama veya işaretlemenin nasıl olacağı, neleri yapıp </a:t>
            </a:r>
            <a:r>
              <a:rPr lang="tr-TR" dirty="0" err="1" smtClean="0"/>
              <a:t>yapmamalan</a:t>
            </a:r>
            <a:r>
              <a:rPr lang="tr-TR" dirty="0" smtClean="0"/>
              <a:t> gerektiği açıklanmalı, sınav kaygılan azaltılmalı, kaygılı öğrencilere karşı duyarlı olunmalı, sakinleştirilmeye çalışılmalıdır. Kaygılı olanlarla konuşmak, </a:t>
            </a:r>
            <a:r>
              <a:rPr lang="tr-TR" dirty="0" err="1" smtClean="0"/>
              <a:t>birşey</a:t>
            </a:r>
            <a:r>
              <a:rPr lang="tr-TR" dirty="0" smtClean="0"/>
              <a:t> içmelerini, hareket etmelerini sağlamak, sınav sorulan dışında basit bir soru sorup yanıtlamalarını sağlayarak </a:t>
            </a:r>
            <a:r>
              <a:rPr lang="tr-TR" dirty="0" err="1" smtClean="0"/>
              <a:t>onlan</a:t>
            </a:r>
            <a:r>
              <a:rPr lang="tr-TR" dirty="0" smtClean="0"/>
              <a:t> cesaretlendirmek, sınava hazırlamak gerekir. </a:t>
            </a:r>
          </a:p>
          <a:p>
            <a:endParaRPr lang="tr-TR"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rmAutofit fontScale="85000" lnSpcReduction="20000"/>
          </a:bodyPr>
          <a:lstStyle/>
          <a:p>
            <a:r>
              <a:rPr lang="tr-TR" dirty="0" smtClean="0"/>
              <a:t>Özellikle sözlü sınavlarda, iyi bir öğrenci bile heyecanlanıp yanıt veremeyebilir, yanlış yanıt verebilir. Öğretmen bu durumda onu bir süre kenarda bekletebilir, başka konularda konuşturarak, heyecanının dinmesini bekleyebilir gerekirse birlikte şarkı bile söylenebilir. </a:t>
            </a:r>
          </a:p>
          <a:p>
            <a:r>
              <a:rPr lang="tr-TR" dirty="0" smtClean="0"/>
              <a:t>Sınav sorulan öğrencilerle birlikte, nedenleri verilerek yanıtlanmak, gerektiğinde sınav kâğıtlarından, </a:t>
            </a:r>
            <a:r>
              <a:rPr lang="tr-TR" dirty="0" err="1" smtClean="0"/>
              <a:t>biri'birlikte</a:t>
            </a:r>
            <a:r>
              <a:rPr lang="tr-TR" dirty="0" smtClean="0"/>
              <a:t> değerlendirilmelidir (</a:t>
            </a:r>
            <a:r>
              <a:rPr lang="tr-TR" dirty="0" err="1" smtClean="0"/>
              <a:t>Pattern</a:t>
            </a:r>
            <a:r>
              <a:rPr lang="tr-TR" dirty="0" smtClean="0"/>
              <a:t>, 1989: 24). </a:t>
            </a:r>
          </a:p>
          <a:p>
            <a:r>
              <a:rPr lang="tr-TR" dirty="0" smtClean="0"/>
              <a:t>Öğretmen, değerlendirme sonuçlanın sınavdan sonraki ilk karşılaşmada öğrencilere duyurmaya çalışmalı, değerlendirmelerinde dikkatli ve adil olmalıdır. </a:t>
            </a:r>
          </a:p>
          <a:p>
            <a:endParaRPr lang="tr-TR"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rmAutofit fontScale="85000" lnSpcReduction="20000"/>
          </a:bodyPr>
          <a:lstStyle/>
          <a:p>
            <a:r>
              <a:rPr lang="tr-TR" dirty="0" smtClean="0"/>
              <a:t>Adaletsiz değerlendirildiğine inanan öğrenciler, öğretmen ve derse karşı tavır alabilir, dersten soğuyup öğretmene inananı yitirebilir, öğrenme ve sınıf içi davranışlarını bozabilir (</a:t>
            </a:r>
            <a:r>
              <a:rPr lang="tr-TR" dirty="0" err="1" smtClean="0"/>
              <a:t>Mandle</a:t>
            </a:r>
            <a:r>
              <a:rPr lang="tr-TR" dirty="0" smtClean="0"/>
              <a:t>, 1990: 543). </a:t>
            </a:r>
          </a:p>
          <a:p>
            <a:r>
              <a:rPr lang="tr-TR" dirty="0" smtClean="0"/>
              <a:t>İçeriğin kazandırılması sürecindeki konu dilimleri sonunda ve sürecin sonunda sorular sorarak dönüt almada, amaç-soru, hedef davranış düzeyleri-soru düzeyleri ilişkisi kurulmalıdır. Amaçlara ulaşma düzeyini ölçmeyen, hedef davranışların düzeyi ile (bilgi, kavrama... çözümleme, birleştirme...) ilişkili olmayan sorular, o dersteki etkinliklerin dönütünü vermezler (</a:t>
            </a:r>
            <a:r>
              <a:rPr lang="tr-TR" dirty="0" err="1" smtClean="0"/>
              <a:t>Lewlech</a:t>
            </a:r>
            <a:r>
              <a:rPr lang="tr-TR" dirty="0" smtClean="0"/>
              <a:t>, 1988: 281). </a:t>
            </a:r>
          </a:p>
          <a:p>
            <a:endParaRPr lang="tr-TR"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rmAutofit fontScale="62500" lnSpcReduction="20000"/>
          </a:bodyPr>
          <a:lstStyle/>
          <a:p>
            <a:r>
              <a:rPr lang="tr-TR" dirty="0" smtClean="0"/>
              <a:t>Soruların açık ve düşük güçlükte olması, yanıtı da, öğrenmeyi de kolaylaştırır. </a:t>
            </a:r>
          </a:p>
          <a:p>
            <a:r>
              <a:rPr lang="tr-TR" dirty="0" smtClean="0"/>
              <a:t>Soru sorulduktan sonra, güçlüğüne bağlı olarak birkaç saniye beklemeli, herkese yanıt şansı verilmeli, yanıtlayan, sınıfın tümünden seçilmeli, yalnızca başarılı olanlara veya parmak 85 kaldıranlara sorulmamalıdır. Öğretmen, sinmiş bir öğrenciyi, kolay bir soru ile, yanıt vermesine yardım ederek cesaretlendirmelidir. Yanıtının doğru olduğu durumlarda herkesin yanıtın doğru olduğunu bilebilmesi için "evet", "doğru" demek, yanıtı yinelemek, övgü sözcüğü kullanmak seçeneklerinden biri/ikisi kullanılmalıdır. Yanıt yanlış veya birazı doğru ise, doğru yanı belirtilerek, ipucu verilerek diğer yanlarının doğrultulmasına yardım etmek gerekir. Sonuç alınamazsa öğretmenin yardımıyla soruyu o öğrencinin yanıtlaması sağlanabilir veya biraz daha düşünmesi istenip başkasına söz verilebilir. Yanıtın olmadığı, öğrencinin sustuğu durumlarda, ek sorularla sonuca gidilmeye çalışılabilir, yanıtı kolaylaştırıcı anımsatmalar dönüt olarak verilebilir (</a:t>
            </a:r>
            <a:r>
              <a:rPr lang="tr-TR" dirty="0" err="1" smtClean="0"/>
              <a:t>Gage</a:t>
            </a:r>
            <a:r>
              <a:rPr lang="tr-TR" dirty="0" smtClean="0"/>
              <a:t> </a:t>
            </a:r>
            <a:r>
              <a:rPr lang="tr-TR" dirty="0" err="1" smtClean="0"/>
              <a:t>and</a:t>
            </a:r>
            <a:r>
              <a:rPr lang="tr-TR" dirty="0" smtClean="0"/>
              <a:t> </a:t>
            </a:r>
            <a:r>
              <a:rPr lang="tr-TR" dirty="0" err="1" smtClean="0"/>
              <a:t>Berliner</a:t>
            </a:r>
            <a:r>
              <a:rPr lang="tr-TR" dirty="0" smtClean="0"/>
              <a:t>, 1984: 637; </a:t>
            </a:r>
            <a:r>
              <a:rPr lang="tr-TR" dirty="0" err="1" smtClean="0"/>
              <a:t>Brophy</a:t>
            </a:r>
            <a:r>
              <a:rPr lang="tr-TR" dirty="0" smtClean="0"/>
              <a:t> </a:t>
            </a:r>
            <a:r>
              <a:rPr lang="tr-TR" dirty="0" err="1" smtClean="0"/>
              <a:t>and</a:t>
            </a:r>
            <a:r>
              <a:rPr lang="tr-TR" dirty="0" smtClean="0"/>
              <a:t> </a:t>
            </a:r>
            <a:r>
              <a:rPr lang="tr-TR" dirty="0" err="1" smtClean="0"/>
              <a:t>Good</a:t>
            </a:r>
            <a:r>
              <a:rPr lang="tr-TR" dirty="0" smtClean="0"/>
              <a:t>, 1986: 364). </a:t>
            </a:r>
          </a:p>
          <a:p>
            <a:endParaRPr lang="tr-TR"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rmAutofit fontScale="85000" lnSpcReduction="20000"/>
          </a:bodyPr>
          <a:lstStyle/>
          <a:p>
            <a:r>
              <a:rPr lang="tr-TR" b="1" dirty="0" smtClean="0"/>
              <a:t>Özetleme-Değerlendirme </a:t>
            </a:r>
          </a:p>
          <a:p>
            <a:r>
              <a:rPr lang="tr-TR" dirty="0" smtClean="0"/>
              <a:t>Özet, içeriğin alt dilimleri sonunda ve içeriğin kazandırılması süreci sonunda, öğrenci veya öğretmence veya birlikte yapılmalı ana noktalar, kritik içerik parçalan vurgulanmalıdır (</a:t>
            </a:r>
            <a:r>
              <a:rPr lang="tr-TR" dirty="0" err="1" smtClean="0"/>
              <a:t>Clark</a:t>
            </a:r>
            <a:r>
              <a:rPr lang="tr-TR" dirty="0" smtClean="0"/>
              <a:t> </a:t>
            </a:r>
            <a:r>
              <a:rPr lang="tr-TR" dirty="0" err="1" smtClean="0"/>
              <a:t>and</a:t>
            </a:r>
            <a:r>
              <a:rPr lang="tr-TR" dirty="0" smtClean="0"/>
              <a:t> </a:t>
            </a:r>
            <a:r>
              <a:rPr lang="tr-TR" dirty="0" err="1" smtClean="0"/>
              <a:t>Peterson</a:t>
            </a:r>
            <a:r>
              <a:rPr lang="tr-TR" dirty="0" smtClean="0"/>
              <a:t>, 1986: 290). Aynı işlem, ana başlıklar ve ilişkileriyle ilgili olarak dersin sonunda da yapılmalıdır (Martin, 1983: 64). İçeriğin kazandırılması, dönüt alıp düzeltme ve özetler bittikten sonra, hedef davranışlara ulaşılma durumu hakkında bir yargıya varabilmek ve gerekiyorsa tamamlayıcı düzeltici eğitsel çabalara yönelebilmek için, değerlendirme yapılır. </a:t>
            </a:r>
          </a:p>
          <a:p>
            <a:endParaRPr lang="tr-TR"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rmAutofit fontScale="70000" lnSpcReduction="20000"/>
          </a:bodyPr>
          <a:lstStyle/>
          <a:p>
            <a:r>
              <a:rPr lang="tr-TR" dirty="0" smtClean="0"/>
              <a:t>Değerlendirme planda yer alan hedef davranışlardan, öğrencide var olanlar ölçülüp, olan ve olması gereken bu iki hedef davranışın farkı alınarak yapılır. </a:t>
            </a:r>
          </a:p>
          <a:p>
            <a:r>
              <a:rPr lang="tr-TR" dirty="0" smtClean="0"/>
              <a:t>Karşılaştırma ölçütü olarak, hedef davranışlar yanında, aynı öğrenciye ilişkin öğretim süreci öncesi ölçümler, diğer öğrencilere ait ölçümler veya bunların ikisi ya da hepsi kullanılabilir (Martin, 1983: 115). Bu, hedef davranışlara göre değişen bir uygulama ile, sözlü bir soru-yanıtla yapılabileceği gibi, hedef davranışlar yapılarak görülebilecek bir problem durumu verilerek, birkaç sorulu, birkaç dakikayı geçmeyen bir sınav yapılarak da gerçekleştirilebilir. Öğretmen bu süreçte, her öğrencinin, düzeyine uygun hedef davranışları gösterme durumunu belirlemeye çalışmalı, başarılı birkaç öğrenciden alınan uygun dönütlerle yetinmemelidir. </a:t>
            </a:r>
            <a:endParaRPr lang="tr-TR"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rmAutofit fontScale="77500" lnSpcReduction="20000"/>
          </a:bodyPr>
          <a:lstStyle/>
          <a:p>
            <a:r>
              <a:rPr lang="tr-TR" dirty="0" smtClean="0"/>
              <a:t>Öğretmenin her öğrenciye değer verdiğini, </a:t>
            </a:r>
            <a:r>
              <a:rPr lang="tr-TR" dirty="0" err="1" smtClean="0"/>
              <a:t>onlann</a:t>
            </a:r>
            <a:r>
              <a:rPr lang="tr-TR" dirty="0" smtClean="0"/>
              <a:t> başarısını görev edindiğini göstermesinin fırsatları bu süreçte daha çoktur. </a:t>
            </a:r>
          </a:p>
          <a:p>
            <a:r>
              <a:rPr lang="tr-TR" dirty="0" smtClean="0"/>
              <a:t>Değerlendirme sorulan açık olmalıdır, şifreli değil. Tuzak sorulardan, görüşe göre değişen sorulardan, önemsiz içerikten kaçınmalı, doğru yanın bulmada dilbilgisi kuralları anahtar rol oynamamalıdır (Martin, 1983: 119). Doldurmalı, eşlemeli, kısa yanıtlı, doğru-yanlış türü, çoktan seçmeli soruların seçiminde, ölçülecek hedef davranışlarla bu soru tiplerinin özellikleri arasındaki uyum gözetilmelidir. </a:t>
            </a:r>
          </a:p>
          <a:p>
            <a:r>
              <a:rPr lang="tr-TR" dirty="0" smtClean="0"/>
              <a:t>Bilgilerin yalnızca öğrenilen alanda kalması, kullanımının bu alanla sınırlı olması, öğrenmeyi alma-depolama, istendiğinde geri verme ilişkisiyle sınırlı tutar</a:t>
            </a:r>
            <a:endParaRPr lang="tr-TR"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rmAutofit fontScale="92500" lnSpcReduction="10000"/>
          </a:bodyPr>
          <a:lstStyle/>
          <a:p>
            <a:r>
              <a:rPr lang="tr-TR" b="1" dirty="0" smtClean="0"/>
              <a:t>Pekiştirme </a:t>
            </a:r>
          </a:p>
          <a:p>
            <a:r>
              <a:rPr lang="tr-TR" dirty="0" smtClean="0"/>
              <a:t>Öğrencilerden alınan dönütlerin düzeltilmesi, içeriğin kazandırılmış olduğu güvencesinin alınması, kalıcı öğrenme sağlamaya yetmez. Kalıcı öğrenmenin gerçekleşebilmesi için, pekiştirme gerekir (Doğan, 1979: 213). Yalnızca anlamak yetmez, göstermek, yapmak, yardımla yaptırmak, bağımsız yaptırmak, yapılanın alışkanlık haline gelmesini sağlamak gerekir. Yoksa, öğrenilenler çabuk unutulur. </a:t>
            </a:r>
          </a:p>
          <a:p>
            <a:endParaRPr lang="tr-TR"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rmAutofit fontScale="85000" lnSpcReduction="20000"/>
          </a:bodyPr>
          <a:lstStyle/>
          <a:p>
            <a:r>
              <a:rPr lang="tr-TR" dirty="0" smtClean="0"/>
              <a:t>Öğrenilenlerin pekiştirilmesi, yinelenme sayısına, öğrencinin özelliklerine ve konunun karmaşıklığına bağlı olarak kalıcılık oluşturur. Bunun </a:t>
            </a:r>
            <a:r>
              <a:rPr lang="tr-TR" dirty="0" err="1" smtClean="0"/>
              <a:t>araçlanndan</a:t>
            </a:r>
            <a:r>
              <a:rPr lang="tr-TR" dirty="0" smtClean="0"/>
              <a:t> birisi de ödevdir. Ödevler, sınıf içinde ve dışında yaptırılabilir, birey veya grup ödevleri verilebilir. Amaçlara ve imkânlara göre, öğretmen bu seçeneklerden birini yeğler. Alt sınıflarda ödev için 89 işlem sıraları ve zaman planı yapılmalı, güç ve karmaşık ödevler yerine parçalara bölünüp basitleştirilmiş ödevler verilmelidir. Her ödev, bir öğrenmenin, amaçlara götürücü bir parçası olmalı, gereksiz bir zaman yitirici olarak algılanmamalıdır.</a:t>
            </a:r>
            <a:endParaRPr lang="tr-TR"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rmAutofit fontScale="85000" lnSpcReduction="20000"/>
          </a:bodyPr>
          <a:lstStyle/>
          <a:p>
            <a:r>
              <a:rPr lang="tr-TR" dirty="0" smtClean="0"/>
              <a:t>Ödev, not olarak da değerlendirilirse, güdüyü artırır. Ödevi öğrencinin yapması esastır, ama veliler yeterliyse, öğretmen onlara öğrenciyi nasıl </a:t>
            </a:r>
            <a:r>
              <a:rPr lang="tr-TR" dirty="0" err="1" smtClean="0"/>
              <a:t>güdüleyip</a:t>
            </a:r>
            <a:r>
              <a:rPr lang="tr-TR" dirty="0" smtClean="0"/>
              <a:t> denetleyeceklerini, küçük bir not veya telefonla bildirebilir. Ödev için yardım almak, onu başkasına yaptırmak değildir. Öğrenciler süresi uzun ödevleri yapmayı genellikle son zamana bırakabilirler, bunu önlemek için öğretmen ara kontroller yapmalıdır. Ödevle ilgili öğretmen dönütü öğrenci çabasını artırır. Öğretmen, ödevleri titizlikle incelemeli, puanlamalı yanlışları işaretleyip doğrulan göstermeli, en kısa sürede öğrenciye geri vermelidir.</a:t>
            </a:r>
            <a:endParaRPr lang="tr-TR"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rmAutofit fontScale="85000" lnSpcReduction="20000"/>
          </a:bodyPr>
          <a:lstStyle/>
          <a:p>
            <a:r>
              <a:rPr lang="tr-TR" dirty="0" smtClean="0"/>
              <a:t>Ödevler birkaç günlük bir uğraşı gerektirecek kadar kapsamlı olabileceği gibi günlük çalışmalarla ilgili, bir dersin başlangıcı için öğrenciyi hazırlayıcı veya bir ders sonunda dönüt için olabilir. Ders başlangıcı için verilen ödevler dersin başında, bir dersin sonunda dönüt için verilenler bir sonraki dersin başında gözden geçirilir (</a:t>
            </a:r>
            <a:r>
              <a:rPr lang="tr-TR" dirty="0" err="1" smtClean="0"/>
              <a:t>Rosenshine</a:t>
            </a:r>
            <a:r>
              <a:rPr lang="tr-TR" dirty="0" smtClean="0"/>
              <a:t> </a:t>
            </a:r>
            <a:r>
              <a:rPr lang="tr-TR" dirty="0" err="1" smtClean="0"/>
              <a:t>and</a:t>
            </a:r>
            <a:r>
              <a:rPr lang="tr-TR" dirty="0" smtClean="0"/>
              <a:t> </a:t>
            </a:r>
            <a:r>
              <a:rPr lang="tr-TR" dirty="0" err="1" smtClean="0"/>
              <a:t>Stevens</a:t>
            </a:r>
            <a:r>
              <a:rPr lang="tr-TR" dirty="0" smtClean="0"/>
              <a:t>, 1986: 379; </a:t>
            </a:r>
            <a:r>
              <a:rPr lang="tr-TR" dirty="0" err="1" smtClean="0"/>
              <a:t>Cangebsi</a:t>
            </a:r>
            <a:r>
              <a:rPr lang="tr-TR" dirty="0" smtClean="0"/>
              <a:t>, 1988: 163; </a:t>
            </a:r>
            <a:r>
              <a:rPr lang="tr-TR" dirty="0" err="1" smtClean="0"/>
              <a:t>Lemlech</a:t>
            </a:r>
            <a:r>
              <a:rPr lang="tr-TR" dirty="0" smtClean="0"/>
              <a:t>, 1988: 208; </a:t>
            </a:r>
            <a:r>
              <a:rPr lang="tr-TR" dirty="0" err="1" smtClean="0"/>
              <a:t>Hull</a:t>
            </a:r>
            <a:r>
              <a:rPr lang="tr-TR" dirty="0" smtClean="0"/>
              <a:t>, 1990: 25). </a:t>
            </a:r>
          </a:p>
          <a:p>
            <a:r>
              <a:rPr lang="tr-TR" dirty="0" err="1" smtClean="0"/>
              <a:t>Sınıfiçi</a:t>
            </a:r>
            <a:r>
              <a:rPr lang="tr-TR" dirty="0" smtClean="0"/>
              <a:t> etkinliklerin uygunluğunun belirlenmesi ve öğretmence bilinip kendini geliştirmesinin sağlanması amaçlarıyla </a:t>
            </a:r>
            <a:r>
              <a:rPr lang="tr-TR" dirty="0" err="1" smtClean="0"/>
              <a:t>Smith</a:t>
            </a:r>
            <a:r>
              <a:rPr lang="tr-TR" dirty="0" smtClean="0"/>
              <a:t> (1990: 50) bir </a:t>
            </a:r>
            <a:r>
              <a:rPr lang="tr-TR" b="1" dirty="0" smtClean="0"/>
              <a:t>sınıf gözlem listesi</a:t>
            </a:r>
            <a:r>
              <a:rPr lang="tr-TR" dirty="0" smtClean="0"/>
              <a:t> vermiştir: </a:t>
            </a:r>
          </a:p>
          <a:p>
            <a:endParaRPr lang="tr-TR"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rmAutofit fontScale="92500" lnSpcReduction="20000"/>
          </a:bodyPr>
          <a:lstStyle/>
          <a:p>
            <a:r>
              <a:rPr lang="tr-TR" dirty="0" smtClean="0"/>
              <a:t>1 - Yöntem ve standartlar öğrenciyi cesaretlendirici mi? </a:t>
            </a:r>
          </a:p>
          <a:p>
            <a:r>
              <a:rPr lang="tr-TR" dirty="0" smtClean="0"/>
              <a:t>2 - Öğrenciler kitap ve araçları ilginç, </a:t>
            </a:r>
            <a:r>
              <a:rPr lang="tr-TR" dirty="0" err="1" smtClean="0"/>
              <a:t>güdüleyici</a:t>
            </a:r>
            <a:r>
              <a:rPr lang="tr-TR" dirty="0" smtClean="0"/>
              <a:t> buluyorlar mı? </a:t>
            </a:r>
          </a:p>
          <a:p>
            <a:r>
              <a:rPr lang="tr-TR" dirty="0" smtClean="0"/>
              <a:t>3 - Sınıf, öğretmenin fazla zaman harcanmadan uygun kaynaklan bulacağı şekilde düzenlenmiş mi? </a:t>
            </a:r>
          </a:p>
          <a:p>
            <a:r>
              <a:rPr lang="tr-TR" dirty="0" smtClean="0"/>
              <a:t>4 - Değişik hedef davranışlar için değişik uygun yöntemler kullanılıyor mu? </a:t>
            </a:r>
          </a:p>
          <a:p>
            <a:r>
              <a:rPr lang="tr-TR" dirty="0" smtClean="0"/>
              <a:t>5 - Öğrencilerin, öğretmen ve arkadaşlarıyla işlerini tartışma fırsatı var mı? </a:t>
            </a:r>
          </a:p>
          <a:p>
            <a:endParaRPr lang="tr-TR"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rmAutofit lnSpcReduction="10000"/>
          </a:bodyPr>
          <a:lstStyle/>
          <a:p>
            <a:r>
              <a:rPr lang="tr-TR" dirty="0" smtClean="0"/>
              <a:t>6 - Sorular ve problem durumları açık uçlu mu? </a:t>
            </a:r>
          </a:p>
          <a:p>
            <a:r>
              <a:rPr lang="tr-TR" dirty="0" smtClean="0"/>
              <a:t>7 - Etkinliklerde, sınıflar-yıllar arasında süreklilik sağlanmış mı? </a:t>
            </a:r>
          </a:p>
          <a:p>
            <a:r>
              <a:rPr lang="tr-TR" dirty="0" smtClean="0"/>
              <a:t>8 - </a:t>
            </a:r>
            <a:r>
              <a:rPr lang="tr-TR" dirty="0" err="1" smtClean="0"/>
              <a:t>Ayn</a:t>
            </a:r>
            <a:r>
              <a:rPr lang="tr-TR" dirty="0" smtClean="0"/>
              <a:t> ayrı konularla birlikte, çapraz program yaklaşımı da kullanılıyor mu? </a:t>
            </a:r>
          </a:p>
          <a:p>
            <a:r>
              <a:rPr lang="tr-TR" dirty="0" smtClean="0"/>
              <a:t>(Farklı konu ve dersler, ilişkilendiriliyor mu?) </a:t>
            </a:r>
          </a:p>
          <a:p>
            <a:r>
              <a:rPr lang="tr-TR" dirty="0" smtClean="0"/>
              <a:t>9 - Öğretmen öğrencilerin hepsinin, her an ne yaptığının farkında mı? </a:t>
            </a:r>
            <a:endParaRPr lang="tr-TR"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rmAutofit fontScale="77500" lnSpcReduction="20000"/>
          </a:bodyPr>
          <a:lstStyle/>
          <a:p>
            <a:r>
              <a:rPr lang="tr-TR" b="1" dirty="0" smtClean="0"/>
              <a:t>Öğretmenin yönetsel yeterliğini belirlemede kullanılabilecek bir form da şöyledir </a:t>
            </a:r>
            <a:r>
              <a:rPr lang="tr-TR" dirty="0" smtClean="0"/>
              <a:t>(</a:t>
            </a:r>
            <a:r>
              <a:rPr lang="tr-TR" dirty="0" err="1" smtClean="0"/>
              <a:t>Lemlech</a:t>
            </a:r>
            <a:r>
              <a:rPr lang="tr-TR" dirty="0" smtClean="0"/>
              <a:t>, 1988: 278): </a:t>
            </a:r>
          </a:p>
          <a:p>
            <a:r>
              <a:rPr lang="tr-TR" dirty="0" smtClean="0"/>
              <a:t>1 - Öğrenci dikkatini artırabiliyor mu? </a:t>
            </a:r>
          </a:p>
          <a:p>
            <a:r>
              <a:rPr lang="tr-TR" dirty="0" smtClean="0"/>
              <a:t>2 - Derste ilgi uyandırabiliyor mu? </a:t>
            </a:r>
          </a:p>
          <a:p>
            <a:r>
              <a:rPr lang="tr-TR" dirty="0" smtClean="0"/>
              <a:t>3 - Düşünceyi esas alıyor mu? </a:t>
            </a:r>
          </a:p>
          <a:p>
            <a:r>
              <a:rPr lang="tr-TR" dirty="0" smtClean="0"/>
              <a:t>4 - Uygun araç sağlayıp kullanabiliyor mu? </a:t>
            </a:r>
          </a:p>
          <a:p>
            <a:r>
              <a:rPr lang="tr-TR" dirty="0" smtClean="0"/>
              <a:t>5 - Değişik yeterlik düzeylerinde etkinlik sağlıyor mu? </a:t>
            </a:r>
          </a:p>
          <a:p>
            <a:r>
              <a:rPr lang="tr-TR" dirty="0" smtClean="0"/>
              <a:t>6 - Bireysel öğretim yapıyor mu? </a:t>
            </a:r>
          </a:p>
          <a:p>
            <a:r>
              <a:rPr lang="tr-TR" dirty="0" smtClean="0"/>
              <a:t>7 - Dersi, öğrenci gereksinimlerine göre ayarlayabiliyor mu? </a:t>
            </a:r>
          </a:p>
          <a:p>
            <a:r>
              <a:rPr lang="tr-TR" dirty="0" smtClean="0"/>
              <a:t>8 - Etkinliklerin hızı, öğrencileri hızlandıracak şekilde mi? </a:t>
            </a:r>
          </a:p>
          <a:p>
            <a:r>
              <a:rPr lang="tr-TR" dirty="0" smtClean="0"/>
              <a:t>9 - Öğrencileri yaratıcılığa cesaretlendiriyor mu? </a:t>
            </a:r>
          </a:p>
          <a:p>
            <a:r>
              <a:rPr lang="tr-TR" dirty="0" smtClean="0"/>
              <a:t>10 - Uygun pekiştiriciler sağlayabiliyor mu? </a:t>
            </a:r>
          </a:p>
          <a:p>
            <a:endParaRPr lang="tr-TR"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rmAutofit fontScale="70000" lnSpcReduction="20000"/>
          </a:bodyPr>
          <a:lstStyle/>
          <a:p>
            <a:r>
              <a:rPr lang="tr-TR" dirty="0" smtClean="0"/>
              <a:t>11 - Amaçları öğrencilere açıklıyor mu? </a:t>
            </a:r>
          </a:p>
          <a:p>
            <a:r>
              <a:rPr lang="tr-TR" dirty="0" smtClean="0"/>
              <a:t>12 - Çeşitli veriler kullanılarak, gereksinimleri belirleyebiliyor mu? </a:t>
            </a:r>
          </a:p>
          <a:p>
            <a:r>
              <a:rPr lang="tr-TR" dirty="0" smtClean="0"/>
              <a:t>13 - Bireysel amaç koymaya cesaretlendiriyor mu? </a:t>
            </a:r>
          </a:p>
          <a:p>
            <a:r>
              <a:rPr lang="tr-TR" dirty="0" smtClean="0"/>
              <a:t>14 - Çeşitli düşünce düzeylerinde sorular soruyor mu? </a:t>
            </a:r>
          </a:p>
          <a:p>
            <a:r>
              <a:rPr lang="tr-TR" dirty="0" smtClean="0"/>
              <a:t>15 - Ders sonunda öğrenci gelişimini değerlendiriyor mu? </a:t>
            </a:r>
          </a:p>
          <a:p>
            <a:r>
              <a:rPr lang="tr-TR" dirty="0" smtClean="0"/>
              <a:t>Bu tür </a:t>
            </a:r>
            <a:r>
              <a:rPr lang="tr-TR" dirty="0" err="1" smtClean="0"/>
              <a:t>formlann</a:t>
            </a:r>
            <a:r>
              <a:rPr lang="tr-TR" dirty="0" smtClean="0"/>
              <a:t> başka örnekleri de kullanılabilir, ama yalnızca bunlar kullanılarak öğretmenin öğretim veya yönetim başarısının belirlenebileceğini savunmak güçtür. Çünkü bu formlar, sözü edilen basanları belirlemek için hem kapsam hem de nesnellik açılarından yeterli değildir, öğretmenin o anki görüntüsünü verdiği, gelecekteki görüntünün de böyle olacağını garanti edemeyeceği için güvenilirlik düzeyleri de düşüktür. Öğretmenlerin daha nesnel ve güvenilir değerlendirilmeleri için başka yöntemler önerilmiştir (Başar, 1988). 91 </a:t>
            </a:r>
          </a:p>
          <a:p>
            <a:endParaRPr lang="tr-TR" dirty="0"/>
          </a:p>
        </p:txBody>
      </p:sp>
    </p:spTree>
  </p:cSld>
  <p:clrMapOvr>
    <a:masterClrMapping/>
  </p:clrMapOvr>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653</TotalTime>
  <Words>2067</Words>
  <Application>Microsoft Office PowerPoint</Application>
  <PresentationFormat>Ekran Gösterisi (4:3)</PresentationFormat>
  <Paragraphs>68</Paragraphs>
  <Slides>25</Slides>
  <Notes>0</Notes>
  <HiddenSlides>0</HiddenSlides>
  <MMClips>0</MMClips>
  <ScaleCrop>false</ScaleCrop>
  <HeadingPairs>
    <vt:vector size="6" baseType="variant">
      <vt:variant>
        <vt:lpstr>Kullanılan Yazı Tipleri</vt:lpstr>
      </vt:variant>
      <vt:variant>
        <vt:i4>2</vt:i4>
      </vt:variant>
      <vt:variant>
        <vt:lpstr>Tema</vt:lpstr>
      </vt:variant>
      <vt:variant>
        <vt:i4>1</vt:i4>
      </vt:variant>
      <vt:variant>
        <vt:lpstr>Slayt Başlıkları</vt:lpstr>
      </vt:variant>
      <vt:variant>
        <vt:i4>25</vt:i4>
      </vt:variant>
    </vt:vector>
  </HeadingPairs>
  <TitlesOfParts>
    <vt:vector size="28" baseType="lpstr">
      <vt:lpstr>Arial</vt:lpstr>
      <vt:lpstr>Calibri</vt:lpstr>
      <vt:lpstr>Ofis Teması</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Company>Hewlett-Packard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SINIF ORGANİZASYONU</dc:title>
  <dc:creator>user</dc:creator>
  <cp:lastModifiedBy>Etem</cp:lastModifiedBy>
  <cp:revision>30</cp:revision>
  <dcterms:created xsi:type="dcterms:W3CDTF">2017-12-07T23:10:40Z</dcterms:created>
  <dcterms:modified xsi:type="dcterms:W3CDTF">2018-10-13T05:28:31Z</dcterms:modified>
</cp:coreProperties>
</file>